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53" r:id="rId2"/>
    <p:sldId id="561" r:id="rId3"/>
    <p:sldId id="562" r:id="rId4"/>
    <p:sldId id="564" r:id="rId5"/>
    <p:sldId id="634" r:id="rId6"/>
    <p:sldId id="630" r:id="rId7"/>
    <p:sldId id="631" r:id="rId8"/>
    <p:sldId id="633" r:id="rId9"/>
    <p:sldId id="613" r:id="rId10"/>
    <p:sldId id="474" r:id="rId11"/>
    <p:sldId id="465" r:id="rId12"/>
    <p:sldId id="442" r:id="rId13"/>
    <p:sldId id="473" r:id="rId14"/>
    <p:sldId id="475" r:id="rId15"/>
    <p:sldId id="478" r:id="rId16"/>
    <p:sldId id="481" r:id="rId17"/>
    <p:sldId id="567" r:id="rId18"/>
    <p:sldId id="568" r:id="rId19"/>
    <p:sldId id="569" r:id="rId20"/>
    <p:sldId id="570" r:id="rId21"/>
    <p:sldId id="490" r:id="rId22"/>
    <p:sldId id="491" r:id="rId23"/>
    <p:sldId id="492" r:id="rId24"/>
    <p:sldId id="493" r:id="rId25"/>
    <p:sldId id="582" r:id="rId26"/>
    <p:sldId id="495" r:id="rId27"/>
    <p:sldId id="496" r:id="rId28"/>
    <p:sldId id="499" r:id="rId29"/>
    <p:sldId id="500" r:id="rId30"/>
    <p:sldId id="501" r:id="rId31"/>
    <p:sldId id="502" r:id="rId32"/>
    <p:sldId id="505" r:id="rId33"/>
    <p:sldId id="506" r:id="rId34"/>
    <p:sldId id="507" r:id="rId35"/>
    <p:sldId id="598" r:id="rId36"/>
    <p:sldId id="508" r:id="rId37"/>
    <p:sldId id="635" r:id="rId38"/>
    <p:sldId id="509" r:id="rId39"/>
    <p:sldId id="510" r:id="rId40"/>
    <p:sldId id="531" r:id="rId41"/>
    <p:sldId id="511" r:id="rId42"/>
    <p:sldId id="512" r:id="rId43"/>
    <p:sldId id="513" r:id="rId44"/>
    <p:sldId id="514" r:id="rId45"/>
    <p:sldId id="515" r:id="rId46"/>
    <p:sldId id="617" r:id="rId47"/>
    <p:sldId id="618" r:id="rId48"/>
    <p:sldId id="614" r:id="rId49"/>
    <p:sldId id="583" r:id="rId50"/>
    <p:sldId id="599" r:id="rId51"/>
    <p:sldId id="619" r:id="rId52"/>
    <p:sldId id="621" r:id="rId53"/>
    <p:sldId id="622" r:id="rId54"/>
    <p:sldId id="625" r:id="rId55"/>
    <p:sldId id="626" r:id="rId56"/>
    <p:sldId id="627" r:id="rId57"/>
    <p:sldId id="600" r:id="rId58"/>
    <p:sldId id="628" r:id="rId59"/>
    <p:sldId id="636" r:id="rId60"/>
    <p:sldId id="640" r:id="rId61"/>
    <p:sldId id="642" r:id="rId62"/>
    <p:sldId id="643" r:id="rId63"/>
    <p:sldId id="644" r:id="rId64"/>
    <p:sldId id="641" r:id="rId65"/>
    <p:sldId id="629" r:id="rId66"/>
    <p:sldId id="637" r:id="rId67"/>
    <p:sldId id="638" r:id="rId68"/>
    <p:sldId id="639" r:id="rId69"/>
    <p:sldId id="584" r:id="rId70"/>
    <p:sldId id="585" r:id="rId71"/>
    <p:sldId id="607" r:id="rId72"/>
    <p:sldId id="608" r:id="rId73"/>
    <p:sldId id="632" r:id="rId74"/>
    <p:sldId id="524" r:id="rId75"/>
    <p:sldId id="533" r:id="rId76"/>
    <p:sldId id="554" r:id="rId77"/>
    <p:sldId id="609" r:id="rId78"/>
    <p:sldId id="547" r:id="rId79"/>
    <p:sldId id="548" r:id="rId80"/>
    <p:sldId id="549" r:id="rId81"/>
    <p:sldId id="550" r:id="rId82"/>
    <p:sldId id="551" r:id="rId83"/>
    <p:sldId id="610" r:id="rId84"/>
    <p:sldId id="611" r:id="rId85"/>
    <p:sldId id="612" r:id="rId86"/>
    <p:sldId id="523" r:id="rId87"/>
    <p:sldId id="555" r:id="rId88"/>
  </p:sldIdLst>
  <p:sldSz cx="9144000" cy="6858000" type="screen4x3"/>
  <p:notesSz cx="6858000" cy="9296400"/>
  <p:defaultTextStyle>
    <a:defPPr>
      <a:defRPr lang="he-IL"/>
    </a:defPPr>
    <a:lvl1pPr algn="l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1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ECEEF"/>
    <a:srgbClr val="FDE9D9"/>
    <a:srgbClr val="E26B0A"/>
    <a:srgbClr val="006600"/>
    <a:srgbClr val="9900CC"/>
    <a:srgbClr val="8DFF8D"/>
    <a:srgbClr val="4DFF4D"/>
    <a:srgbClr val="9900FF"/>
    <a:srgbClr val="CC99FF"/>
    <a:srgbClr val="C5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2678" autoAdjust="0"/>
  </p:normalViewPr>
  <p:slideViewPr>
    <p:cSldViewPr>
      <p:cViewPr>
        <p:scale>
          <a:sx n="70" d="100"/>
          <a:sy n="70" d="100"/>
        </p:scale>
        <p:origin x="-370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0" d="100"/>
          <a:sy n="40" d="100"/>
        </p:scale>
        <p:origin x="-2366" y="-8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4.wmf"/><Relationship Id="rId7" Type="http://schemas.openxmlformats.org/officeDocument/2006/relationships/image" Target="../media/image51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3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32.wmf"/><Relationship Id="rId1" Type="http://schemas.openxmlformats.org/officeDocument/2006/relationships/image" Target="../media/image6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32.wmf"/><Relationship Id="rId4" Type="http://schemas.openxmlformats.org/officeDocument/2006/relationships/image" Target="../media/image6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1.wmf"/><Relationship Id="rId7" Type="http://schemas.openxmlformats.org/officeDocument/2006/relationships/image" Target="../media/image72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32.wmf"/><Relationship Id="rId5" Type="http://schemas.openxmlformats.org/officeDocument/2006/relationships/image" Target="../media/image74.wmf"/><Relationship Id="rId4" Type="http://schemas.openxmlformats.org/officeDocument/2006/relationships/image" Target="../media/image6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3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86200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7CF1C1D2-7576-4685-9F1B-889604AC1B68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3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67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22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029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92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ED2E53-8621-4BDF-9BF3-B861DABA3628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859E6-F467-4FD0-96B4-8C51027A4174}" type="slidenum">
              <a:rPr lang="ar-SA"/>
              <a:pPr/>
              <a:t>14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A6806-C1C8-4A94-A2AD-83D39ED20DA9}" type="slidenum">
              <a:rPr lang="ar-SA"/>
              <a:pPr/>
              <a:t>15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D17C2-E8E3-4B22-979D-D3D58139F09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4D2EE5-89D0-4A83-8D64-85FA039A06F0}" type="slidenum">
              <a:rPr lang="ar-SA"/>
              <a:pPr/>
              <a:t>9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859E6-F467-4FD0-96B4-8C51027A4174}" type="slidenum">
              <a:rPr lang="ar-SA"/>
              <a:pPr/>
              <a:t>10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859E6-F467-4FD0-96B4-8C51027A4174}" type="slidenum">
              <a:rPr lang="ar-SA"/>
              <a:pPr/>
              <a:t>11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A6806-C1C8-4A94-A2AD-83D39ED20DA9}" type="slidenum">
              <a:rPr lang="ar-SA"/>
              <a:pPr/>
              <a:t>12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A6806-C1C8-4A94-A2AD-83D39ED20DA9}" type="slidenum">
              <a:rPr lang="ar-SA"/>
              <a:pPr/>
              <a:t>13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AE8C78-01BD-4560-B93A-91BD573D730D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3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C260C2-AF45-4B6C-B6F4-63C66FEEB190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9D76A6-8EAC-4327-A119-26E475B66E9D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C7EE45-B12A-4C2C-81A1-B16394D451C2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6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48BBF81-7CE7-4F9A-B5C8-7C2C0E04E820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22F15DE-BEFD-4FF4-A6FC-13DD6B01E725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58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966AAE-09B5-472A-BA73-3127D16A327A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24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2A0D7AF-C397-4BAB-9AC6-32C300829411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FFB1D-E6B1-49FB-8C86-FE337547032F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6BA67-5A63-45F5-8B4F-1123A0548EB4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BF5F2B-177A-44FE-8C0F-E419B96A2286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A1A03-726F-4ADF-82F7-E7F40A094325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6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5F919-9B7A-4333-89C5-1542BCD2964A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3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DAAB1-8332-4DB1-AF31-44A167EC1B22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42D545-0E09-41C6-97A3-5819AE4A59E4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7B7E1B-BD4F-4392-96A6-8E8172D5E59D}" type="slidenum">
              <a:rPr lang="ar-SA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4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028059D4-400E-4C07-98AA-A82473BDF04F}" type="slidenum">
              <a:rPr lang="ar-SA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3.wmf"/><Relationship Id="rId5" Type="http://schemas.openxmlformats.org/officeDocument/2006/relationships/image" Target="../media/image21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2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3.wmf"/><Relationship Id="rId11" Type="http://schemas.openxmlformats.org/officeDocument/2006/relationships/image" Target="../media/image45.w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3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3.wmf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45.bin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9.wmf"/><Relationship Id="rId18" Type="http://schemas.openxmlformats.org/officeDocument/2006/relationships/oleObject" Target="../embeddings/oleObject59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wmf"/><Relationship Id="rId11" Type="http://schemas.openxmlformats.org/officeDocument/2006/relationships/image" Target="../media/image48.wmf"/><Relationship Id="rId5" Type="http://schemas.openxmlformats.org/officeDocument/2006/relationships/oleObject" Target="../embeddings/oleObject52.bin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54.bin"/><Relationship Id="rId14" Type="http://schemas.openxmlformats.org/officeDocument/2006/relationships/oleObject" Target="../embeddings/oleObject5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3.wmf"/><Relationship Id="rId11" Type="http://schemas.openxmlformats.org/officeDocument/2006/relationships/image" Target="../media/image51.wmf"/><Relationship Id="rId5" Type="http://schemas.openxmlformats.org/officeDocument/2006/relationships/oleObject" Target="../embeddings/oleObject61.bin"/><Relationship Id="rId10" Type="http://schemas.openxmlformats.org/officeDocument/2006/relationships/oleObject" Target="../embeddings/oleObject64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6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3.wmf"/><Relationship Id="rId11" Type="http://schemas.openxmlformats.org/officeDocument/2006/relationships/image" Target="../media/image52.wmf"/><Relationship Id="rId5" Type="http://schemas.openxmlformats.org/officeDocument/2006/relationships/oleObject" Target="../embeddings/oleObject67.bin"/><Relationship Id="rId10" Type="http://schemas.openxmlformats.org/officeDocument/2006/relationships/oleObject" Target="../embeddings/oleObject70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6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7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74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76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1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6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8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44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3.wmf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90.bin"/><Relationship Id="rId11" Type="http://schemas.openxmlformats.org/officeDocument/2006/relationships/oleObject" Target="../embeddings/oleObject93.bin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44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68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4.wmf"/><Relationship Id="rId11" Type="http://schemas.openxmlformats.org/officeDocument/2006/relationships/image" Target="../media/image67.wmf"/><Relationship Id="rId5" Type="http://schemas.openxmlformats.org/officeDocument/2006/relationships/oleObject" Target="../embeddings/oleObject95.bin"/><Relationship Id="rId10" Type="http://schemas.openxmlformats.org/officeDocument/2006/relationships/oleObject" Target="../embeddings/oleObject98.bin"/><Relationship Id="rId4" Type="http://schemas.openxmlformats.org/officeDocument/2006/relationships/image" Target="../media/image43.wmf"/><Relationship Id="rId9" Type="http://schemas.openxmlformats.org/officeDocument/2006/relationships/image" Target="../media/image6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67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4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101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104.bin"/><Relationship Id="rId4" Type="http://schemas.openxmlformats.org/officeDocument/2006/relationships/image" Target="../media/image43.wmf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10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67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4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108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111.bin"/><Relationship Id="rId4" Type="http://schemas.openxmlformats.org/officeDocument/2006/relationships/image" Target="../media/image43.wmf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11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67.wmf"/><Relationship Id="rId18" Type="http://schemas.openxmlformats.org/officeDocument/2006/relationships/oleObject" Target="../embeddings/oleObject122.bin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4.wmf"/><Relationship Id="rId11" Type="http://schemas.openxmlformats.org/officeDocument/2006/relationships/image" Target="../media/image70.wmf"/><Relationship Id="rId5" Type="http://schemas.openxmlformats.org/officeDocument/2006/relationships/oleObject" Target="../embeddings/oleObject115.bin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73.wmf"/><Relationship Id="rId4" Type="http://schemas.openxmlformats.org/officeDocument/2006/relationships/image" Target="../media/image43.wmf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120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13" Type="http://schemas.openxmlformats.org/officeDocument/2006/relationships/oleObject" Target="../embeddings/oleObject128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3.wmf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24.bin"/><Relationship Id="rId11" Type="http://schemas.openxmlformats.org/officeDocument/2006/relationships/oleObject" Target="../embeddings/oleObject127.bin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44.wmf"/><Relationship Id="rId14" Type="http://schemas.openxmlformats.org/officeDocument/2006/relationships/image" Target="../media/image74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oleObject" Target="../embeddings/oleObject134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3.wmf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w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0.bin"/><Relationship Id="rId11" Type="http://schemas.openxmlformats.org/officeDocument/2006/relationships/oleObject" Target="../embeddings/oleObject133.bin"/><Relationship Id="rId5" Type="http://schemas.openxmlformats.org/officeDocument/2006/relationships/image" Target="../media/image32.wmf"/><Relationship Id="rId15" Type="http://schemas.openxmlformats.org/officeDocument/2006/relationships/oleObject" Target="../embeddings/oleObject135.bin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44.wmf"/><Relationship Id="rId14" Type="http://schemas.openxmlformats.org/officeDocument/2006/relationships/image" Target="../media/image7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3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39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427982"/>
            <a:ext cx="8587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 Cognitive Modeling</a:t>
            </a:r>
          </a:p>
          <a:p>
            <a:pPr algn="ctr"/>
            <a:r>
              <a:rPr lang="en-US" sz="3200" dirty="0" smtClean="0"/>
              <a:t>(information recall from long-term memory)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-18336" y="4191000"/>
            <a:ext cx="918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Itai</a:t>
            </a:r>
            <a:r>
              <a:rPr lang="en-US" sz="2400" dirty="0" smtClean="0"/>
              <a:t> </a:t>
            </a:r>
            <a:r>
              <a:rPr lang="en-US" sz="2400" dirty="0" err="1" smtClean="0"/>
              <a:t>Pinkoviezky</a:t>
            </a:r>
            <a:r>
              <a:rPr lang="en-US" sz="2400" dirty="0" smtClean="0"/>
              <a:t> (WIS), Sandro Romani (</a:t>
            </a:r>
            <a:r>
              <a:rPr lang="en-US" sz="2400" dirty="0" err="1" smtClean="0"/>
              <a:t>WIS,CU,Janelia</a:t>
            </a:r>
            <a:r>
              <a:rPr lang="en-US" sz="2400" dirty="0" smtClean="0"/>
              <a:t>), </a:t>
            </a:r>
          </a:p>
          <a:p>
            <a:pPr algn="ctr"/>
            <a:r>
              <a:rPr lang="en-US" sz="2400" dirty="0" err="1" smtClean="0"/>
              <a:t>Alon</a:t>
            </a:r>
            <a:r>
              <a:rPr lang="en-US" sz="2400" dirty="0" smtClean="0"/>
              <a:t> Rubin (WIS), </a:t>
            </a:r>
            <a:r>
              <a:rPr lang="en-US" dirty="0" err="1" smtClean="0"/>
              <a:t>Misha</a:t>
            </a:r>
            <a:r>
              <a:rPr lang="en-US" dirty="0" smtClean="0"/>
              <a:t> </a:t>
            </a:r>
            <a:r>
              <a:rPr lang="en-US" dirty="0" err="1" smtClean="0"/>
              <a:t>Katkov</a:t>
            </a:r>
            <a:r>
              <a:rPr lang="en-US" dirty="0" smtClean="0"/>
              <a:t> (WIS), Stefano </a:t>
            </a:r>
            <a:r>
              <a:rPr lang="en-US" dirty="0" err="1" smtClean="0"/>
              <a:t>Recanatesi</a:t>
            </a:r>
            <a:r>
              <a:rPr lang="en-US" dirty="0" smtClean="0"/>
              <a:t> (WIS)</a:t>
            </a:r>
          </a:p>
          <a:p>
            <a:pPr algn="ctr"/>
            <a:r>
              <a:rPr lang="en-US" sz="2400" dirty="0" err="1" smtClean="0"/>
              <a:t>Misha</a:t>
            </a:r>
            <a:r>
              <a:rPr lang="en-US" sz="2400" dirty="0" smtClean="0"/>
              <a:t> </a:t>
            </a:r>
            <a:r>
              <a:rPr lang="en-US" sz="2400" dirty="0" err="1" smtClean="0"/>
              <a:t>Tsodyks</a:t>
            </a:r>
            <a:r>
              <a:rPr lang="en-US" sz="2400" dirty="0" smtClean="0"/>
              <a:t> (WIS,CU</a:t>
            </a:r>
            <a:r>
              <a:rPr lang="en-US" dirty="0"/>
              <a:t>)</a:t>
            </a:r>
            <a:endParaRPr lang="en-US" sz="2400" dirty="0"/>
          </a:p>
        </p:txBody>
      </p:sp>
      <p:pic>
        <p:nvPicPr>
          <p:cNvPr id="79874" name="Picture 2" descr="http://www.nile-bioethanol.org/images/logos/weizmann%20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48680"/>
            <a:ext cx="2620523" cy="1368152"/>
          </a:xfrm>
          <a:prstGeom prst="rect">
            <a:avLst/>
          </a:prstGeom>
          <a:noFill/>
        </p:spPr>
      </p:pic>
      <p:pic>
        <p:nvPicPr>
          <p:cNvPr id="156674" name="Picture 2" descr="http://matcmadison.edu/files/users/kfoster3/columbia_university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5507" y="764704"/>
            <a:ext cx="1304925" cy="104775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0" y="54174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Bennet</a:t>
            </a:r>
            <a:r>
              <a:rPr lang="en-US" dirty="0"/>
              <a:t> Murdock (U of Toronto)</a:t>
            </a:r>
          </a:p>
          <a:p>
            <a:pPr algn="ctr"/>
            <a:r>
              <a:rPr lang="en-US" dirty="0"/>
              <a:t>Michael </a:t>
            </a:r>
            <a:r>
              <a:rPr lang="en-US" dirty="0" err="1"/>
              <a:t>Kahana</a:t>
            </a:r>
            <a:r>
              <a:rPr lang="en-US" dirty="0"/>
              <a:t> (U Penn)</a:t>
            </a:r>
          </a:p>
        </p:txBody>
      </p:sp>
    </p:spTree>
    <p:extLst>
      <p:ext uri="{BB962C8B-B14F-4D97-AF65-F5344CB8AC3E}">
        <p14:creationId xmlns:p14="http://schemas.microsoft.com/office/powerpoint/2010/main" val="18506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>
                <a:solidFill>
                  <a:srgbClr val="660066"/>
                </a:solidFill>
              </a:rPr>
              <a:t>Associative memory model (Hopfield 1982)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47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864967"/>
              </p:ext>
            </p:extLst>
          </p:nvPr>
        </p:nvGraphicFramePr>
        <p:xfrm>
          <a:off x="4724400" y="3505200"/>
          <a:ext cx="399415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87" name="Equation" r:id="rId4" imgW="1587240" imgH="444240" progId="Equation.DSMT4">
                  <p:embed/>
                </p:oleObj>
              </mc:Choice>
              <mc:Fallback>
                <p:oleObj name="Equation" r:id="rId4" imgW="1587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505200"/>
                        <a:ext cx="3994150" cy="110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474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73085"/>
              </p:ext>
            </p:extLst>
          </p:nvPr>
        </p:nvGraphicFramePr>
        <p:xfrm>
          <a:off x="4662488" y="1524000"/>
          <a:ext cx="1647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88" name="Equation" r:id="rId6" imgW="634680" imgH="431640" progId="Equation.DSMT4">
                  <p:embed/>
                </p:oleObj>
              </mc:Choice>
              <mc:Fallback>
                <p:oleObj name="Equation" r:id="rId6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1524000"/>
                        <a:ext cx="1647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1" name="Text Box 15"/>
          <p:cNvSpPr txBox="1">
            <a:spLocks noChangeArrowheads="1"/>
          </p:cNvSpPr>
          <p:nvPr/>
        </p:nvSpPr>
        <p:spPr bwMode="auto">
          <a:xfrm>
            <a:off x="533400" y="1676400"/>
            <a:ext cx="339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0"/>
            <a:r>
              <a:rPr lang="en-US" b="1" dirty="0" smtClean="0"/>
              <a:t>Neurons (    ):</a:t>
            </a:r>
            <a:endParaRPr lang="en-US" b="1" dirty="0"/>
          </a:p>
        </p:txBody>
      </p:sp>
      <p:sp>
        <p:nvSpPr>
          <p:cNvPr id="147472" name="Text Box 16"/>
          <p:cNvSpPr txBox="1">
            <a:spLocks noChangeArrowheads="1"/>
          </p:cNvSpPr>
          <p:nvPr/>
        </p:nvSpPr>
        <p:spPr bwMode="auto">
          <a:xfrm>
            <a:off x="533400" y="2743200"/>
            <a:ext cx="339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0"/>
            <a:r>
              <a:rPr lang="en-US" b="1" dirty="0" smtClean="0"/>
              <a:t>Connections (      ):</a:t>
            </a:r>
            <a:endParaRPr lang="en-US" b="1" dirty="0"/>
          </a:p>
        </p:txBody>
      </p:sp>
      <p:graphicFrame>
        <p:nvGraphicFramePr>
          <p:cNvPr id="14747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726416"/>
              </p:ext>
            </p:extLst>
          </p:nvPr>
        </p:nvGraphicFramePr>
        <p:xfrm>
          <a:off x="4724400" y="2667000"/>
          <a:ext cx="5508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89" name="Equation" r:id="rId8" imgW="190440" imgH="241200" progId="Equation.DSMT4">
                  <p:embed/>
                </p:oleObj>
              </mc:Choice>
              <mc:Fallback>
                <p:oleObj name="Equation" r:id="rId8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667000"/>
                        <a:ext cx="55086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5" name="Text Box 19"/>
          <p:cNvSpPr txBox="1">
            <a:spLocks noChangeArrowheads="1"/>
          </p:cNvSpPr>
          <p:nvPr/>
        </p:nvSpPr>
        <p:spPr bwMode="auto">
          <a:xfrm>
            <a:off x="533400" y="3810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/>
              <a:t>Network dynamics: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5105400"/>
            <a:ext cx="4289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 memory patterns: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099140"/>
              </p:ext>
            </p:extLst>
          </p:nvPr>
        </p:nvGraphicFramePr>
        <p:xfrm>
          <a:off x="2590800" y="2743200"/>
          <a:ext cx="609600" cy="48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0" name="Equation" r:id="rId10" imgW="228600" imgH="203040" progId="Equation.DSMT4">
                  <p:embed/>
                </p:oleObj>
              </mc:Choice>
              <mc:Fallback>
                <p:oleObj name="Equation" r:id="rId10" imgW="228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743200"/>
                        <a:ext cx="609600" cy="484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215070"/>
              </p:ext>
            </p:extLst>
          </p:nvPr>
        </p:nvGraphicFramePr>
        <p:xfrm>
          <a:off x="1981200" y="1752600"/>
          <a:ext cx="4746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1" name="Equation" r:id="rId12" imgW="177480" imgH="164880" progId="Equation.DSMT4">
                  <p:embed/>
                </p:oleObj>
              </mc:Choice>
              <mc:Fallback>
                <p:oleObj name="Equation" r:id="rId12" imgW="1774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752600"/>
                        <a:ext cx="4746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011702"/>
              </p:ext>
            </p:extLst>
          </p:nvPr>
        </p:nvGraphicFramePr>
        <p:xfrm>
          <a:off x="4967288" y="4902200"/>
          <a:ext cx="36163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92" name="Equation" r:id="rId14" imgW="1320480" imgH="634680" progId="Equation.DSMT4">
                  <p:embed/>
                </p:oleObj>
              </mc:Choice>
              <mc:Fallback>
                <p:oleObj name="Equation" r:id="rId14" imgW="1320480" imgH="634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4902200"/>
                        <a:ext cx="3616325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7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>
                <a:solidFill>
                  <a:srgbClr val="660066"/>
                </a:solidFill>
              </a:rPr>
              <a:t>Associative memory model (Hopfield 1982)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24200" y="2209800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Storage: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668994"/>
              </p:ext>
            </p:extLst>
          </p:nvPr>
        </p:nvGraphicFramePr>
        <p:xfrm>
          <a:off x="290513" y="3048000"/>
          <a:ext cx="3232150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92" name="Equation" r:id="rId4" imgW="1180800" imgH="736560" progId="Equation.DSMT4">
                  <p:embed/>
                </p:oleObj>
              </mc:Choice>
              <mc:Fallback>
                <p:oleObj name="Equation" r:id="rId4" imgW="118080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3048000"/>
                        <a:ext cx="3232150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381949"/>
              </p:ext>
            </p:extLst>
          </p:nvPr>
        </p:nvGraphicFramePr>
        <p:xfrm>
          <a:off x="4405313" y="3505200"/>
          <a:ext cx="273771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793" name="Equation" r:id="rId6" imgW="868788" imgH="434340" progId="Equation.DSMT4">
                  <p:embed/>
                </p:oleObj>
              </mc:Choice>
              <mc:Fallback>
                <p:oleObj name="Equation" r:id="rId6" imgW="868788" imgH="4343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3505200"/>
                        <a:ext cx="273771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>
                <a:solidFill>
                  <a:srgbClr val="660066"/>
                </a:solidFill>
              </a:rPr>
              <a:t>Associative memory model (Hopfield 1982)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>
              <a:solidFill>
                <a:srgbClr val="003300"/>
              </a:solidFill>
            </a:endParaRPr>
          </a:p>
          <a:p>
            <a:pPr marL="460375" indent="-460375" algn="l" rtl="0"/>
            <a:endParaRPr lang="en-US">
              <a:solidFill>
                <a:srgbClr val="003300"/>
              </a:solidFill>
            </a:endParaRPr>
          </a:p>
          <a:p>
            <a:pPr marL="460375" indent="-460375" algn="l" rtl="0"/>
            <a:endParaRPr lang="en-US">
              <a:solidFill>
                <a:srgbClr val="003300"/>
              </a:solidFill>
            </a:endParaRP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93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319633"/>
              </p:ext>
            </p:extLst>
          </p:nvPr>
        </p:nvGraphicFramePr>
        <p:xfrm>
          <a:off x="609600" y="4452937"/>
          <a:ext cx="40259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0" name="Equation" r:id="rId4" imgW="1600200" imgH="444240" progId="Equation.DSMT4">
                  <p:embed/>
                </p:oleObj>
              </mc:Choice>
              <mc:Fallback>
                <p:oleObj name="Equation" r:id="rId4" imgW="1600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52937"/>
                        <a:ext cx="4025900" cy="110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33632" y="220980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Retrieval: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40615"/>
              </p:ext>
            </p:extLst>
          </p:nvPr>
        </p:nvGraphicFramePr>
        <p:xfrm>
          <a:off x="609600" y="4038600"/>
          <a:ext cx="16621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1" name="Equation" r:id="rId6" imgW="660240" imgH="241200" progId="Equation.DSMT4">
                  <p:embed/>
                </p:oleObj>
              </mc:Choice>
              <mc:Fallback>
                <p:oleObj name="Equation" r:id="rId6" imgW="66024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38600"/>
                        <a:ext cx="16621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94432990"/>
              </p:ext>
            </p:extLst>
          </p:nvPr>
        </p:nvGraphicFramePr>
        <p:xfrm>
          <a:off x="4876800" y="3759200"/>
          <a:ext cx="2895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2" name="Equation" r:id="rId8" imgW="716388" imgH="236148" progId="Equation.DSMT4">
                  <p:embed/>
                </p:oleObj>
              </mc:Choice>
              <mc:Fallback>
                <p:oleObj name="Equation" r:id="rId8" imgW="716388" imgH="236148" progId="Equation.DSMT4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759200"/>
                        <a:ext cx="28956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1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>
                <a:solidFill>
                  <a:srgbClr val="660066"/>
                </a:solidFill>
              </a:rPr>
              <a:t>Associative memory model (Hopfield 1982)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>
              <a:solidFill>
                <a:srgbClr val="003300"/>
              </a:solidFill>
            </a:endParaRPr>
          </a:p>
          <a:p>
            <a:pPr marL="460375" indent="-460375" algn="l" rtl="0"/>
            <a:endParaRPr lang="en-US">
              <a:solidFill>
                <a:srgbClr val="003300"/>
              </a:solidFill>
            </a:endParaRPr>
          </a:p>
          <a:p>
            <a:pPr marL="460375" indent="-460375" algn="l" rtl="0"/>
            <a:endParaRPr lang="en-US">
              <a:solidFill>
                <a:srgbClr val="003300"/>
              </a:solidFill>
            </a:endParaRP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93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449475"/>
              </p:ext>
            </p:extLst>
          </p:nvPr>
        </p:nvGraphicFramePr>
        <p:xfrm>
          <a:off x="2438400" y="3581400"/>
          <a:ext cx="310959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555" name="Equation" r:id="rId4" imgW="838080" imgH="228600" progId="Equation.DSMT4">
                  <p:embed/>
                </p:oleObj>
              </mc:Choice>
              <mc:Fallback>
                <p:oleObj name="Equation" r:id="rId4" imgW="838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81400"/>
                        <a:ext cx="3109592" cy="838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43251" y="220980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Capacity: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29200" y="6167735"/>
            <a:ext cx="3872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Amit</a:t>
            </a:r>
            <a:r>
              <a:rPr lang="en-US" dirty="0"/>
              <a:t> et al, Phys. Rev. 1985</a:t>
            </a:r>
          </a:p>
        </p:txBody>
      </p:sp>
    </p:spTree>
    <p:extLst>
      <p:ext uri="{BB962C8B-B14F-4D97-AF65-F5344CB8AC3E}">
        <p14:creationId xmlns:p14="http://schemas.microsoft.com/office/powerpoint/2010/main" val="15275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 sz="3600" dirty="0" smtClean="0">
                <a:solidFill>
                  <a:srgbClr val="660066"/>
                </a:solidFill>
              </a:rPr>
              <a:t>Hopfield model with </a:t>
            </a:r>
            <a:r>
              <a:rPr lang="en-US" sz="3600" i="1" dirty="0" smtClean="0">
                <a:solidFill>
                  <a:srgbClr val="660066"/>
                </a:solidFill>
              </a:rPr>
              <a:t>sparse coding</a:t>
            </a:r>
            <a:r>
              <a:rPr lang="en-US" sz="3600" dirty="0" smtClean="0">
                <a:solidFill>
                  <a:srgbClr val="660066"/>
                </a:solidFill>
              </a:rPr>
              <a:t> (</a:t>
            </a:r>
            <a:r>
              <a:rPr lang="en-US" sz="3600" dirty="0" err="1" smtClean="0">
                <a:solidFill>
                  <a:srgbClr val="660066"/>
                </a:solidFill>
              </a:rPr>
              <a:t>Tsodyks</a:t>
            </a:r>
            <a:r>
              <a:rPr lang="en-US" sz="3600" dirty="0" smtClean="0">
                <a:solidFill>
                  <a:srgbClr val="660066"/>
                </a:solidFill>
              </a:rPr>
              <a:t>, </a:t>
            </a:r>
            <a:r>
              <a:rPr lang="en-US" sz="3600" dirty="0" err="1" smtClean="0">
                <a:solidFill>
                  <a:srgbClr val="660066"/>
                </a:solidFill>
              </a:rPr>
              <a:t>Feigelman</a:t>
            </a:r>
            <a:r>
              <a:rPr lang="en-US" sz="3600" dirty="0" smtClean="0">
                <a:solidFill>
                  <a:srgbClr val="660066"/>
                </a:solidFill>
              </a:rPr>
              <a:t> 1988)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47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43739"/>
              </p:ext>
            </p:extLst>
          </p:nvPr>
        </p:nvGraphicFramePr>
        <p:xfrm>
          <a:off x="4548188" y="3657600"/>
          <a:ext cx="4344987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0" name="Equation" r:id="rId4" imgW="1726920" imgH="444240" progId="Equation.DSMT4">
                  <p:embed/>
                </p:oleObj>
              </mc:Choice>
              <mc:Fallback>
                <p:oleObj name="Equation" r:id="rId4" imgW="17269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3657600"/>
                        <a:ext cx="4344987" cy="1109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474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761436"/>
              </p:ext>
            </p:extLst>
          </p:nvPr>
        </p:nvGraphicFramePr>
        <p:xfrm>
          <a:off x="4662488" y="1752600"/>
          <a:ext cx="1647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1" name="Equation" r:id="rId6" imgW="634680" imgH="431640" progId="Equation.DSMT4">
                  <p:embed/>
                </p:oleObj>
              </mc:Choice>
              <mc:Fallback>
                <p:oleObj name="Equation" r:id="rId6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1752600"/>
                        <a:ext cx="16478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1" name="Text Box 15"/>
          <p:cNvSpPr txBox="1">
            <a:spLocks noChangeArrowheads="1"/>
          </p:cNvSpPr>
          <p:nvPr/>
        </p:nvSpPr>
        <p:spPr bwMode="auto">
          <a:xfrm>
            <a:off x="533400" y="2019836"/>
            <a:ext cx="339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0"/>
            <a:r>
              <a:rPr lang="en-US" b="1" dirty="0" smtClean="0"/>
              <a:t>Neurons (    ):</a:t>
            </a:r>
            <a:endParaRPr lang="en-US" b="1" dirty="0"/>
          </a:p>
        </p:txBody>
      </p:sp>
      <p:sp>
        <p:nvSpPr>
          <p:cNvPr id="147472" name="Text Box 16"/>
          <p:cNvSpPr txBox="1">
            <a:spLocks noChangeArrowheads="1"/>
          </p:cNvSpPr>
          <p:nvPr/>
        </p:nvSpPr>
        <p:spPr bwMode="auto">
          <a:xfrm>
            <a:off x="533400" y="3124200"/>
            <a:ext cx="339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0"/>
            <a:r>
              <a:rPr lang="en-US" b="1" dirty="0" smtClean="0"/>
              <a:t>Connections (      ):</a:t>
            </a:r>
            <a:endParaRPr lang="en-US" b="1" dirty="0"/>
          </a:p>
        </p:txBody>
      </p:sp>
      <p:graphicFrame>
        <p:nvGraphicFramePr>
          <p:cNvPr id="14747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897416"/>
              </p:ext>
            </p:extLst>
          </p:nvPr>
        </p:nvGraphicFramePr>
        <p:xfrm>
          <a:off x="4724400" y="3035300"/>
          <a:ext cx="5508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2" name="Equation" r:id="rId8" imgW="190440" imgH="241200" progId="Equation.DSMT4">
                  <p:embed/>
                </p:oleObj>
              </mc:Choice>
              <mc:Fallback>
                <p:oleObj name="Equation" r:id="rId8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35300"/>
                        <a:ext cx="55086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75" name="Text Box 19"/>
          <p:cNvSpPr txBox="1">
            <a:spLocks noChangeArrowheads="1"/>
          </p:cNvSpPr>
          <p:nvPr/>
        </p:nvSpPr>
        <p:spPr bwMode="auto">
          <a:xfrm>
            <a:off x="533400" y="39624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/>
              <a:t>Network dynamics: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5029200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Random</a:t>
            </a:r>
            <a:r>
              <a:rPr lang="en-US" b="1" dirty="0" smtClean="0"/>
              <a:t> memory patterns :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463676"/>
              </p:ext>
            </p:extLst>
          </p:nvPr>
        </p:nvGraphicFramePr>
        <p:xfrm>
          <a:off x="5262563" y="4876800"/>
          <a:ext cx="3025775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3" name="Equation" r:id="rId10" imgW="1104840" imgH="914400" progId="Equation.DSMT4">
                  <p:embed/>
                </p:oleObj>
              </mc:Choice>
              <mc:Fallback>
                <p:oleObj name="Equation" r:id="rId10" imgW="110484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563" y="4876800"/>
                        <a:ext cx="3025775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67716"/>
              </p:ext>
            </p:extLst>
          </p:nvPr>
        </p:nvGraphicFramePr>
        <p:xfrm>
          <a:off x="2590800" y="3124200"/>
          <a:ext cx="609600" cy="48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4" name="Equation" r:id="rId12" imgW="228600" imgH="203040" progId="Equation.DSMT4">
                  <p:embed/>
                </p:oleObj>
              </mc:Choice>
              <mc:Fallback>
                <p:oleObj name="Equation" r:id="rId12" imgW="228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124200"/>
                        <a:ext cx="609600" cy="484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525773"/>
              </p:ext>
            </p:extLst>
          </p:nvPr>
        </p:nvGraphicFramePr>
        <p:xfrm>
          <a:off x="1981200" y="2120900"/>
          <a:ext cx="4746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5" name="Equation" r:id="rId14" imgW="177480" imgH="164880" progId="Equation.DSMT4">
                  <p:embed/>
                </p:oleObj>
              </mc:Choice>
              <mc:Fallback>
                <p:oleObj name="Equation" r:id="rId14" imgW="1774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120900"/>
                        <a:ext cx="4746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5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  <a:solidFill>
            <a:schemeClr val="accent1"/>
          </a:solidFill>
        </p:spPr>
        <p:txBody>
          <a:bodyPr/>
          <a:lstStyle/>
          <a:p>
            <a:pPr rtl="0"/>
            <a:r>
              <a:rPr lang="en-US" sz="3600" dirty="0" smtClean="0">
                <a:solidFill>
                  <a:srgbClr val="660066"/>
                </a:solidFill>
              </a:rPr>
              <a:t>Hopfield model </a:t>
            </a:r>
            <a:r>
              <a:rPr lang="en-US" sz="3600" dirty="0">
                <a:solidFill>
                  <a:srgbClr val="660066"/>
                </a:solidFill>
              </a:rPr>
              <a:t>with </a:t>
            </a:r>
            <a:r>
              <a:rPr lang="en-US" sz="3600" i="1" dirty="0">
                <a:solidFill>
                  <a:srgbClr val="660066"/>
                </a:solidFill>
              </a:rPr>
              <a:t>sparse</a:t>
            </a:r>
            <a:r>
              <a:rPr lang="en-US" sz="3600" dirty="0">
                <a:solidFill>
                  <a:srgbClr val="660066"/>
                </a:solidFill>
              </a:rPr>
              <a:t> </a:t>
            </a:r>
            <a:r>
              <a:rPr lang="en-US" sz="3600" i="1" dirty="0">
                <a:solidFill>
                  <a:srgbClr val="660066"/>
                </a:solidFill>
              </a:rPr>
              <a:t>coding</a:t>
            </a:r>
            <a:r>
              <a:rPr lang="en-US" sz="3600" dirty="0">
                <a:solidFill>
                  <a:srgbClr val="660066"/>
                </a:solidFill>
              </a:rPr>
              <a:t> (</a:t>
            </a:r>
            <a:r>
              <a:rPr lang="en-US" sz="3600" dirty="0" err="1">
                <a:solidFill>
                  <a:srgbClr val="660066"/>
                </a:solidFill>
              </a:rPr>
              <a:t>Tsodyks</a:t>
            </a:r>
            <a:r>
              <a:rPr lang="en-US" sz="3600" dirty="0">
                <a:solidFill>
                  <a:srgbClr val="660066"/>
                </a:solidFill>
              </a:rPr>
              <a:t>, </a:t>
            </a:r>
            <a:r>
              <a:rPr lang="en-US" sz="3600" dirty="0" err="1">
                <a:solidFill>
                  <a:srgbClr val="660066"/>
                </a:solidFill>
              </a:rPr>
              <a:t>Feigelman</a:t>
            </a:r>
            <a:r>
              <a:rPr lang="en-US" sz="3600" dirty="0">
                <a:solidFill>
                  <a:srgbClr val="660066"/>
                </a:solidFill>
              </a:rPr>
              <a:t> 1988)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>
              <a:buFontTx/>
              <a:buNone/>
            </a:pPr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  <a:p>
            <a:pPr marL="460375" indent="-460375" algn="l" rtl="0"/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93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36220"/>
              </p:ext>
            </p:extLst>
          </p:nvPr>
        </p:nvGraphicFramePr>
        <p:xfrm>
          <a:off x="1943100" y="3594100"/>
          <a:ext cx="4098925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674" name="Equation" r:id="rId4" imgW="1104840" imgH="609480" progId="Equation.DSMT4">
                  <p:embed/>
                </p:oleObj>
              </mc:Choice>
              <mc:Fallback>
                <p:oleObj name="Equation" r:id="rId4" imgW="110484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3594100"/>
                        <a:ext cx="4098925" cy="2235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0" y="35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53961" y="2209800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Storage capacity: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Cue-triggered retrieval</a:t>
            </a:r>
            <a:endParaRPr lang="en-US" dirty="0"/>
          </a:p>
        </p:txBody>
      </p:sp>
      <p:pic>
        <p:nvPicPr>
          <p:cNvPr id="4" name="hopf0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7063" y="2125663"/>
            <a:ext cx="5349875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3808" y="116632"/>
            <a:ext cx="265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Recognition task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5536" y="1556792"/>
            <a:ext cx="3168352" cy="3888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Author</a:t>
            </a:r>
          </a:p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Valley</a:t>
            </a:r>
          </a:p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Bubble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Creature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..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..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Iron</a:t>
            </a:r>
          </a:p>
          <a:p>
            <a:pPr algn="ctr" defTabSz="914400"/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64088" y="3085108"/>
            <a:ext cx="1656184" cy="7920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Author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271792" y="3085108"/>
            <a:ext cx="1656184" cy="7920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Concert</a:t>
            </a:r>
          </a:p>
        </p:txBody>
      </p: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 flipV="1">
            <a:off x="3563888" y="3481152"/>
            <a:ext cx="1800200" cy="198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6256" y="2004988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72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37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3808" y="116632"/>
            <a:ext cx="265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Recognition task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5536" y="1556792"/>
            <a:ext cx="3168352" cy="3888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Author</a:t>
            </a:r>
          </a:p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Valley</a:t>
            </a:r>
          </a:p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Bubble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Creature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..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..</a:t>
            </a: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Iron</a:t>
            </a:r>
          </a:p>
          <a:p>
            <a:pPr algn="ctr" defTabSz="914400"/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64088" y="3085108"/>
            <a:ext cx="1656184" cy="7920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Author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271792" y="3085108"/>
            <a:ext cx="1656184" cy="7920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</a:rPr>
              <a:t>Concert</a:t>
            </a:r>
          </a:p>
        </p:txBody>
      </p: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 flipV="1">
            <a:off x="3563888" y="3481152"/>
            <a:ext cx="1800200" cy="198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6256" y="2004988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72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2" name="Oval 11"/>
          <p:cNvSpPr/>
          <p:nvPr/>
        </p:nvSpPr>
        <p:spPr>
          <a:xfrm>
            <a:off x="5479256" y="3216796"/>
            <a:ext cx="1397000" cy="58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50156" y="1712888"/>
            <a:ext cx="1397000" cy="58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71" b="15537"/>
          <a:stretch/>
        </p:blipFill>
        <p:spPr>
          <a:xfrm>
            <a:off x="1866900" y="1104900"/>
            <a:ext cx="5283200" cy="4618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4391" y="116632"/>
            <a:ext cx="509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Performance in recognition task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381328"/>
            <a:ext cx="229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Standing (1973), </a:t>
            </a:r>
            <a:r>
              <a:rPr lang="en-US" sz="1400" i="1" dirty="0">
                <a:solidFill>
                  <a:prstClr val="black"/>
                </a:solidFill>
                <a:latin typeface="Calibri"/>
              </a:rPr>
              <a:t>Q J </a:t>
            </a:r>
            <a:r>
              <a:rPr lang="en-US" sz="1400" i="1" dirty="0" err="1">
                <a:solidFill>
                  <a:prstClr val="black"/>
                </a:solidFill>
                <a:latin typeface="Calibri"/>
              </a:rPr>
              <a:t>Exp</a:t>
            </a:r>
            <a:r>
              <a:rPr lang="en-US" sz="14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i="1" dirty="0" err="1" smtClean="0">
                <a:solidFill>
                  <a:prstClr val="black"/>
                </a:solidFill>
                <a:latin typeface="Calibri"/>
              </a:rPr>
              <a:t>Psy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57200" y="3289300"/>
            <a:ext cx="368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items retained in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5816600"/>
            <a:ext cx="269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items in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67975" y="116632"/>
            <a:ext cx="2808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Calibri"/>
              </a:rPr>
              <a:t>Memory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retrieval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3391" cy="57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6720" y="116632"/>
            <a:ext cx="2430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 smtClean="0">
                <a:solidFill>
                  <a:prstClr val="black"/>
                </a:solidFill>
                <a:latin typeface="Calibri"/>
                <a:cs typeface="Arial"/>
              </a:rPr>
              <a:t>Free recall task</a:t>
            </a:r>
            <a:endParaRPr lang="en-US" sz="2800" b="1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>
            <a:off x="3563888" y="3501008"/>
            <a:ext cx="208823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652120" y="2348880"/>
            <a:ext cx="2952328" cy="230425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800" dirty="0">
                <a:solidFill>
                  <a:prstClr val="white"/>
                </a:solidFill>
                <a:latin typeface="Calibri"/>
                <a:cs typeface="Arial"/>
              </a:rPr>
              <a:t>Recall as many words as </a:t>
            </a:r>
            <a:r>
              <a:rPr lang="en-US" sz="2800" dirty="0" smtClean="0">
                <a:solidFill>
                  <a:prstClr val="white"/>
                </a:solidFill>
                <a:latin typeface="Calibri"/>
                <a:cs typeface="Arial"/>
              </a:rPr>
              <a:t>possible</a:t>
            </a:r>
            <a:endParaRPr lang="en-US" sz="2800" dirty="0">
              <a:solidFill>
                <a:prstClr val="white"/>
              </a:solidFill>
              <a:latin typeface="Calibri"/>
              <a:cs typeface="Arial"/>
            </a:endParaRPr>
          </a:p>
          <a:p>
            <a:pPr algn="ctr" defTabSz="914400"/>
            <a:r>
              <a:rPr lang="en-US" sz="2800" dirty="0" smtClean="0">
                <a:solidFill>
                  <a:prstClr val="white"/>
                </a:solidFill>
                <a:latin typeface="Calibri"/>
                <a:cs typeface="Arial"/>
              </a:rPr>
              <a:t>in </a:t>
            </a:r>
            <a:r>
              <a:rPr lang="en-US" sz="2800" dirty="0">
                <a:solidFill>
                  <a:prstClr val="white"/>
                </a:solidFill>
                <a:latin typeface="Calibri"/>
                <a:cs typeface="Arial"/>
              </a:rPr>
              <a:t>any order.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5536" y="1556792"/>
            <a:ext cx="3168352" cy="388843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Valley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Bubble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8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6888" y="1223963"/>
            <a:ext cx="56102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 rot="20271281">
            <a:off x="3204098" y="3767676"/>
            <a:ext cx="2232248" cy="569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3623" y="116632"/>
            <a:ext cx="5376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Free recall VS Recognition</a:t>
            </a:r>
            <a:endParaRPr lang="en-US" sz="3200" b="1" dirty="0"/>
          </a:p>
        </p:txBody>
      </p:sp>
      <p:sp>
        <p:nvSpPr>
          <p:cNvPr id="7" name="Oval 6"/>
          <p:cNvSpPr/>
          <p:nvPr/>
        </p:nvSpPr>
        <p:spPr>
          <a:xfrm rot="19003038">
            <a:off x="1903228" y="2856119"/>
            <a:ext cx="5403246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24328" y="3789040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Free recall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1844824"/>
            <a:ext cx="12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Recognition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381328"/>
            <a:ext cx="6902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Fig: Standing (1973), </a:t>
            </a:r>
            <a:r>
              <a:rPr lang="en-US" sz="1400" i="1" dirty="0" smtClean="0"/>
              <a:t>Q J Exp </a:t>
            </a:r>
            <a:r>
              <a:rPr lang="en-US" sz="1400" i="1" dirty="0" err="1" smtClean="0"/>
              <a:t>Psy</a:t>
            </a:r>
            <a:r>
              <a:rPr lang="en-US" sz="1400" i="1" dirty="0" smtClean="0"/>
              <a:t>. </a:t>
            </a:r>
            <a:r>
              <a:rPr lang="en-US" sz="1400" dirty="0" smtClean="0"/>
              <a:t>Free</a:t>
            </a:r>
            <a:r>
              <a:rPr lang="en-US" sz="1400" i="1" dirty="0" smtClean="0"/>
              <a:t> </a:t>
            </a:r>
            <a:r>
              <a:rPr lang="en-US" sz="1400" dirty="0" smtClean="0"/>
              <a:t>Recall: </a:t>
            </a:r>
            <a:r>
              <a:rPr lang="en-US" sz="1400" dirty="0" err="1" smtClean="0"/>
              <a:t>Binet</a:t>
            </a:r>
            <a:r>
              <a:rPr lang="en-US" sz="1400" dirty="0" smtClean="0"/>
              <a:t> &amp; Henri (1894), Murdock (1960) </a:t>
            </a:r>
            <a:r>
              <a:rPr lang="en-US" sz="1400" i="1" dirty="0" smtClean="0"/>
              <a:t>J Exp </a:t>
            </a:r>
            <a:r>
              <a:rPr lang="en-US" sz="1400" i="1" dirty="0" err="1" smtClean="0"/>
              <a:t>Psy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7761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3" y="332656"/>
            <a:ext cx="866170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586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0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665"/>
            <a:ext cx="8496944" cy="67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0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Retrieval from long-term memory – power law</a:t>
            </a:r>
            <a:endParaRPr lang="en-US" sz="2800" b="1" dirty="0"/>
          </a:p>
        </p:txBody>
      </p:sp>
      <p:pic>
        <p:nvPicPr>
          <p:cNvPr id="342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6809" y="1747838"/>
            <a:ext cx="6990079" cy="502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200284"/>
              </p:ext>
            </p:extLst>
          </p:nvPr>
        </p:nvGraphicFramePr>
        <p:xfrm>
          <a:off x="7164287" y="3573015"/>
          <a:ext cx="1554174" cy="10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82" name="Equation" r:id="rId4" imgW="469800" imgH="304560" progId="Equation.DSMT4">
                  <p:embed/>
                </p:oleObj>
              </mc:Choice>
              <mc:Fallback>
                <p:oleObj name="Equation" r:id="rId4" imgW="4698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4287" y="3573015"/>
                        <a:ext cx="1554174" cy="100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7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4" y="260648"/>
            <a:ext cx="824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 – attractor neural network model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923236"/>
            <a:ext cx="59837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*) Attractor neural network with sparse coding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(f*N neurons on average encode each item)</a:t>
            </a:r>
          </a:p>
          <a:p>
            <a:r>
              <a:rPr lang="en-US" sz="2400" dirty="0" smtClean="0"/>
              <a:t>*) Periodic modulation of feedback inhibition</a:t>
            </a:r>
          </a:p>
          <a:p>
            <a:r>
              <a:rPr lang="en-US" sz="2400" dirty="0" smtClean="0"/>
              <a:t>*) Adaptation (Single neuron / Synaptic)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292080" y="2780928"/>
            <a:ext cx="1944216" cy="1944216"/>
            <a:chOff x="5292080" y="3501008"/>
            <a:chExt cx="1944216" cy="1944216"/>
          </a:xfrm>
        </p:grpSpPr>
        <p:sp>
          <p:nvSpPr>
            <p:cNvPr id="5" name="Oval 4"/>
            <p:cNvSpPr/>
            <p:nvPr/>
          </p:nvSpPr>
          <p:spPr>
            <a:xfrm>
              <a:off x="5292080" y="3645024"/>
              <a:ext cx="1224136" cy="1224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868144" y="3501008"/>
              <a:ext cx="1368152" cy="136815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52120" y="4437112"/>
              <a:ext cx="1087210" cy="100811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989557"/>
              </p:ext>
            </p:extLst>
          </p:nvPr>
        </p:nvGraphicFramePr>
        <p:xfrm>
          <a:off x="4514850" y="22098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0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22098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29968"/>
              </p:ext>
            </p:extLst>
          </p:nvPr>
        </p:nvGraphicFramePr>
        <p:xfrm>
          <a:off x="1078222" y="3142537"/>
          <a:ext cx="2557674" cy="93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07" name="Equation" r:id="rId6" imgW="660240" imgH="241200" progId="Equation.DSMT4">
                  <p:embed/>
                </p:oleObj>
              </mc:Choice>
              <mc:Fallback>
                <p:oleObj name="Equation" r:id="rId6" imgW="660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222" y="3142537"/>
                        <a:ext cx="2557674" cy="934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97158"/>
              </p:ext>
            </p:extLst>
          </p:nvPr>
        </p:nvGraphicFramePr>
        <p:xfrm>
          <a:off x="1036762" y="4572000"/>
          <a:ext cx="2095078" cy="1484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08" name="Equation" r:id="rId8" imgW="609480" imgH="431640" progId="Equation.DSMT4">
                  <p:embed/>
                </p:oleObj>
              </mc:Choice>
              <mc:Fallback>
                <p:oleObj name="Equation" r:id="rId8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6762" y="4572000"/>
                        <a:ext cx="2095078" cy="1484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354428" y="4572000"/>
            <a:ext cx="2055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Neurons</a:t>
            </a:r>
          </a:p>
          <a:p>
            <a:endParaRPr lang="en-US" sz="2800" dirty="0"/>
          </a:p>
          <a:p>
            <a:r>
              <a:rPr lang="en-US" sz="2800" dirty="0" smtClean="0"/>
              <a:t>Items</a:t>
            </a:r>
            <a:endParaRPr lang="en-US" sz="28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573584"/>
              </p:ext>
            </p:extLst>
          </p:nvPr>
        </p:nvGraphicFramePr>
        <p:xfrm>
          <a:off x="6012160" y="4724400"/>
          <a:ext cx="2160240" cy="111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09" name="Equation" r:id="rId10" imgW="838080" imgH="431640" progId="Equation.DSMT4">
                  <p:embed/>
                </p:oleObj>
              </mc:Choice>
              <mc:Fallback>
                <p:oleObj name="Equation" r:id="rId10" imgW="838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12160" y="4724400"/>
                        <a:ext cx="2160240" cy="111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62637" y="6400800"/>
            <a:ext cx="568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Romani et al., Neural Computation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4" y="260648"/>
            <a:ext cx="824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 – attractor neural network model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923236"/>
            <a:ext cx="59837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*) Attractor neural network with sparse coding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(f*N neurons on average encode each item)</a:t>
            </a:r>
          </a:p>
          <a:p>
            <a:r>
              <a:rPr lang="en-US" sz="2400" dirty="0" smtClean="0"/>
              <a:t>*) Periodic modulation of feedback inhibition</a:t>
            </a:r>
          </a:p>
          <a:p>
            <a:r>
              <a:rPr lang="en-US" sz="2400" dirty="0" smtClean="0"/>
              <a:t>*) Adaptation (Single neuron / Synaptic)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6228184" y="3465984"/>
            <a:ext cx="1944216" cy="1944216"/>
            <a:chOff x="5292080" y="3501008"/>
            <a:chExt cx="1944216" cy="1944216"/>
          </a:xfrm>
        </p:grpSpPr>
        <p:sp>
          <p:nvSpPr>
            <p:cNvPr id="5" name="Oval 4"/>
            <p:cNvSpPr/>
            <p:nvPr/>
          </p:nvSpPr>
          <p:spPr>
            <a:xfrm>
              <a:off x="5292080" y="3645024"/>
              <a:ext cx="1224136" cy="1224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868144" y="3501008"/>
              <a:ext cx="1368152" cy="136815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52120" y="4437112"/>
              <a:ext cx="1087210" cy="100811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7584" y="5229200"/>
            <a:ext cx="2088232" cy="1152128"/>
            <a:chOff x="827584" y="4005064"/>
            <a:chExt cx="2088232" cy="1152128"/>
          </a:xfrm>
        </p:grpSpPr>
        <p:pic>
          <p:nvPicPr>
            <p:cNvPr id="9" name="Picture 125" descr="fig6_neuron.png"/>
            <p:cNvPicPr>
              <a:picLocks noChangeAspect="1"/>
            </p:cNvPicPr>
            <p:nvPr/>
          </p:nvPicPr>
          <p:blipFill>
            <a:blip r:embed="rId4" cstate="print"/>
            <a:srcRect l="5971" t="70508" r="74789" b="9935"/>
            <a:stretch>
              <a:fillRect/>
            </a:stretch>
          </p:blipFill>
          <p:spPr bwMode="auto">
            <a:xfrm>
              <a:off x="827584" y="4005064"/>
              <a:ext cx="2088232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971600" y="4509120"/>
              <a:ext cx="792088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75656" y="4005064"/>
              <a:ext cx="792088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51720" y="4509120"/>
              <a:ext cx="792088" cy="6480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940298"/>
              </p:ext>
            </p:extLst>
          </p:nvPr>
        </p:nvGraphicFramePr>
        <p:xfrm>
          <a:off x="395536" y="3717032"/>
          <a:ext cx="49212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82" name="Equation" r:id="rId5" imgW="2108160" imgH="634680" progId="Equation.DSMT4">
                  <p:embed/>
                </p:oleObj>
              </mc:Choice>
              <mc:Fallback>
                <p:oleObj name="Equation" r:id="rId5" imgW="21081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3717032"/>
                        <a:ext cx="4921250" cy="147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861796"/>
              </p:ext>
            </p:extLst>
          </p:nvPr>
        </p:nvGraphicFramePr>
        <p:xfrm>
          <a:off x="323528" y="5105758"/>
          <a:ext cx="432048" cy="5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83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28" y="5105758"/>
                        <a:ext cx="432048" cy="55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411326"/>
              </p:ext>
            </p:extLst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084" name="Equation" r:id="rId9" imgW="914400" imgH="179640" progId="Equation.DSMT4">
                  <p:embed/>
                </p:oleObj>
              </mc:Choice>
              <mc:Fallback>
                <p:oleObj name="Equation" r:id="rId9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61530" y="2996952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Hebbian</a:t>
            </a:r>
            <a:r>
              <a:rPr lang="en-US" sz="2800" dirty="0" smtClean="0"/>
              <a:t> learning: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22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9541" y="116632"/>
            <a:ext cx="382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The model – simulations</a:t>
            </a:r>
            <a:endParaRPr lang="en-US" sz="2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24"/>
          <a:stretch/>
        </p:blipFill>
        <p:spPr bwMode="auto">
          <a:xfrm>
            <a:off x="1187624" y="1412776"/>
            <a:ext cx="5760640" cy="428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2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6367" y="385500"/>
            <a:ext cx="645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retrieval: mathematical model</a:t>
            </a:r>
            <a:endParaRPr lang="en-US" sz="2800" b="1" dirty="0"/>
          </a:p>
        </p:txBody>
      </p:sp>
      <p:graphicFrame>
        <p:nvGraphicFramePr>
          <p:cNvPr id="271362" name="Object 2"/>
          <p:cNvGraphicFramePr>
            <a:graphicFrameLocks noChangeAspect="1"/>
          </p:cNvGraphicFramePr>
          <p:nvPr/>
        </p:nvGraphicFramePr>
        <p:xfrm>
          <a:off x="1188418" y="2060848"/>
          <a:ext cx="4030662" cy="266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4" name="Equation" r:id="rId4" imgW="1422360" imgH="939600" progId="Equation.3">
                  <p:embed/>
                </p:oleObj>
              </mc:Choice>
              <mc:Fallback>
                <p:oleObj name="Equation" r:id="rId4" imgW="1422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418" y="2060848"/>
                        <a:ext cx="4030662" cy="266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333002"/>
              </p:ext>
            </p:extLst>
          </p:nvPr>
        </p:nvGraphicFramePr>
        <p:xfrm>
          <a:off x="6444208" y="2060848"/>
          <a:ext cx="1649830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5" name="Equation" r:id="rId6" imgW="520560" imgH="863280" progId="Equation.DSMT4">
                  <p:embed/>
                </p:oleObj>
              </mc:Choice>
              <mc:Fallback>
                <p:oleObj name="Equation" r:id="rId6" imgW="5205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2060848"/>
                        <a:ext cx="1649830" cy="27363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7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385" y="385500"/>
            <a:ext cx="65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retrieval: graph representation</a:t>
            </a:r>
            <a:endParaRPr lang="en-US" sz="2800" b="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839290"/>
              </p:ext>
            </p:extLst>
          </p:nvPr>
        </p:nvGraphicFramePr>
        <p:xfrm>
          <a:off x="6444208" y="2060848"/>
          <a:ext cx="1649830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02" name="Equation" r:id="rId4" imgW="520560" imgH="863280" progId="Equation.DSMT4">
                  <p:embed/>
                </p:oleObj>
              </mc:Choice>
              <mc:Fallback>
                <p:oleObj name="Equation" r:id="rId4" imgW="5205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2060848"/>
                        <a:ext cx="1649830" cy="27363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1389" name="Group 271388"/>
          <p:cNvGrpSpPr/>
          <p:nvPr/>
        </p:nvGrpSpPr>
        <p:grpSpPr>
          <a:xfrm>
            <a:off x="1115616" y="1772816"/>
            <a:ext cx="3600400" cy="3384376"/>
            <a:chOff x="1115616" y="2564904"/>
            <a:chExt cx="3600400" cy="3384376"/>
          </a:xfrm>
        </p:grpSpPr>
        <p:sp>
          <p:nvSpPr>
            <p:cNvPr id="18" name="Oval 17"/>
            <p:cNvSpPr/>
            <p:nvPr/>
          </p:nvSpPr>
          <p:spPr>
            <a:xfrm>
              <a:off x="1115616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56416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85192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115616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56416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85192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1115616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56416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85192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" name="Straight Arrow Connector 2"/>
            <p:cNvCxnSpPr>
              <a:stCxn id="18" idx="6"/>
              <a:endCxn id="19" idx="2"/>
            </p:cNvCxnSpPr>
            <p:nvPr/>
          </p:nvCxnSpPr>
          <p:spPr>
            <a:xfrm>
              <a:off x="1979712" y="2960948"/>
              <a:ext cx="58444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67" name="Straight Arrow Connector 271366"/>
            <p:cNvCxnSpPr/>
            <p:nvPr/>
          </p:nvCxnSpPr>
          <p:spPr>
            <a:xfrm>
              <a:off x="3275856" y="3284984"/>
              <a:ext cx="702608" cy="62005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79" name="Curved Connector 271378"/>
            <p:cNvCxnSpPr/>
            <p:nvPr/>
          </p:nvCxnSpPr>
          <p:spPr>
            <a:xfrm rot="5400000">
              <a:off x="2916213" y="3291731"/>
              <a:ext cx="12700" cy="2735510"/>
            </a:xfrm>
            <a:prstGeom prst="curvedConnector4">
              <a:avLst>
                <a:gd name="adj1" fmla="val 1472724"/>
                <a:gd name="adj2" fmla="val 98705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1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31762" y="116632"/>
            <a:ext cx="508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Calibri"/>
              </a:rPr>
              <a:t>Memory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retrieval – without cues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3" t="29732" r="31801" b="30107"/>
          <a:stretch/>
        </p:blipFill>
        <p:spPr>
          <a:xfrm>
            <a:off x="4000501" y="2413001"/>
            <a:ext cx="2235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385" y="385500"/>
            <a:ext cx="65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retrieval: graph representation</a:t>
            </a:r>
            <a:endParaRPr lang="en-US" sz="2800" b="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75485"/>
              </p:ext>
            </p:extLst>
          </p:nvPr>
        </p:nvGraphicFramePr>
        <p:xfrm>
          <a:off x="6444208" y="2060848"/>
          <a:ext cx="1649830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26" name="Equation" r:id="rId4" imgW="520560" imgH="863280" progId="Equation.DSMT4">
                  <p:embed/>
                </p:oleObj>
              </mc:Choice>
              <mc:Fallback>
                <p:oleObj name="Equation" r:id="rId4" imgW="5205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2060848"/>
                        <a:ext cx="1649830" cy="27363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1389" name="Group 271388"/>
          <p:cNvGrpSpPr/>
          <p:nvPr/>
        </p:nvGrpSpPr>
        <p:grpSpPr>
          <a:xfrm>
            <a:off x="1115616" y="1772816"/>
            <a:ext cx="3600400" cy="3384376"/>
            <a:chOff x="1115616" y="2564904"/>
            <a:chExt cx="3600400" cy="3384376"/>
          </a:xfrm>
        </p:grpSpPr>
        <p:sp>
          <p:nvSpPr>
            <p:cNvPr id="18" name="Oval 17"/>
            <p:cNvSpPr/>
            <p:nvPr/>
          </p:nvSpPr>
          <p:spPr>
            <a:xfrm>
              <a:off x="1115616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56416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85192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115616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56416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85192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1115616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56416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85192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" name="Straight Arrow Connector 2"/>
            <p:cNvCxnSpPr>
              <a:stCxn id="18" idx="6"/>
              <a:endCxn id="19" idx="2"/>
            </p:cNvCxnSpPr>
            <p:nvPr/>
          </p:nvCxnSpPr>
          <p:spPr>
            <a:xfrm>
              <a:off x="1979712" y="2960948"/>
              <a:ext cx="58444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67" name="Straight Arrow Connector 271366"/>
            <p:cNvCxnSpPr/>
            <p:nvPr/>
          </p:nvCxnSpPr>
          <p:spPr>
            <a:xfrm>
              <a:off x="3275856" y="3284984"/>
              <a:ext cx="702608" cy="62005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79" name="Curved Connector 271378"/>
            <p:cNvCxnSpPr/>
            <p:nvPr/>
          </p:nvCxnSpPr>
          <p:spPr>
            <a:xfrm rot="5400000">
              <a:off x="2916213" y="3291731"/>
              <a:ext cx="12700" cy="2735510"/>
            </a:xfrm>
            <a:prstGeom prst="curvedConnector4">
              <a:avLst>
                <a:gd name="adj1" fmla="val 1472724"/>
                <a:gd name="adj2" fmla="val 98705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stCxn id="23" idx="7"/>
            <a:endCxn id="19" idx="3"/>
          </p:cNvCxnSpPr>
          <p:nvPr/>
        </p:nvCxnSpPr>
        <p:spPr>
          <a:xfrm flipV="1">
            <a:off x="1853168" y="2448905"/>
            <a:ext cx="837536" cy="736054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9820" y="2915652"/>
            <a:ext cx="40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395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1. Random asymmetric matrix of similarities: </a:t>
            </a:r>
            <a:br>
              <a:rPr lang="en-US" sz="2800" b="1" dirty="0" smtClean="0"/>
            </a:br>
            <a:r>
              <a:rPr lang="en-US" sz="2800" b="1" dirty="0" smtClean="0"/>
              <a:t>exact solution of the model</a:t>
            </a:r>
            <a:endParaRPr lang="en-US" sz="28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645645"/>
              </p:ext>
            </p:extLst>
          </p:nvPr>
        </p:nvGraphicFramePr>
        <p:xfrm>
          <a:off x="251521" y="1700808"/>
          <a:ext cx="3268424" cy="216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50" name="Equation" r:id="rId3" imgW="1422400" imgH="939800" progId="Equation.3">
                  <p:embed/>
                </p:oleObj>
              </mc:Choice>
              <mc:Fallback>
                <p:oleObj name="Equation" r:id="rId3" imgW="14224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1" y="1700808"/>
                        <a:ext cx="3268424" cy="2161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364088" y="1628800"/>
            <a:ext cx="2808312" cy="2592288"/>
            <a:chOff x="1115616" y="2564904"/>
            <a:chExt cx="3600400" cy="3384376"/>
          </a:xfrm>
        </p:grpSpPr>
        <p:sp>
          <p:nvSpPr>
            <p:cNvPr id="23" name="Oval 22"/>
            <p:cNvSpPr/>
            <p:nvPr/>
          </p:nvSpPr>
          <p:spPr>
            <a:xfrm>
              <a:off x="1115616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56416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851920" y="2564904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1115616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256416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85192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115616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256416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851920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4" name="Straight Arrow Connector 33"/>
            <p:cNvCxnSpPr>
              <a:stCxn id="23" idx="6"/>
              <a:endCxn id="26" idx="2"/>
            </p:cNvCxnSpPr>
            <p:nvPr/>
          </p:nvCxnSpPr>
          <p:spPr>
            <a:xfrm>
              <a:off x="1979712" y="2960948"/>
              <a:ext cx="58444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75856" y="3284984"/>
              <a:ext cx="702608" cy="62005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rot="5400000">
              <a:off x="2916213" y="3291731"/>
              <a:ext cx="12700" cy="2735510"/>
            </a:xfrm>
            <a:prstGeom prst="curvedConnector4">
              <a:avLst>
                <a:gd name="adj1" fmla="val 1472724"/>
                <a:gd name="adj2" fmla="val 98705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ight Arrow 3"/>
          <p:cNvSpPr/>
          <p:nvPr/>
        </p:nvSpPr>
        <p:spPr>
          <a:xfrm flipV="1">
            <a:off x="4067944" y="2636912"/>
            <a:ext cx="504056" cy="237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1520" y="4725144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All  S independent </a:t>
            </a:r>
            <a:r>
              <a:rPr lang="en-US" sz="2000" dirty="0" err="1" smtClean="0"/>
              <a:t>iid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4725144"/>
            <a:ext cx="471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All possible arrows are equally probable</a:t>
            </a:r>
            <a:endParaRPr lang="en-US" sz="2000" dirty="0"/>
          </a:p>
        </p:txBody>
      </p:sp>
      <p:sp>
        <p:nvSpPr>
          <p:cNvPr id="14" name="Right Arrow 13"/>
          <p:cNvSpPr/>
          <p:nvPr/>
        </p:nvSpPr>
        <p:spPr>
          <a:xfrm>
            <a:off x="3347864" y="4941168"/>
            <a:ext cx="4892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7"/>
            <a:endCxn id="26" idx="3"/>
          </p:cNvCxnSpPr>
          <p:nvPr/>
        </p:nvCxnSpPr>
        <p:spPr>
          <a:xfrm flipV="1">
            <a:off x="5939379" y="2146656"/>
            <a:ext cx="653277" cy="5637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1. Random asymmetric matrix of similarities: </a:t>
            </a:r>
            <a:br>
              <a:rPr lang="en-US" sz="2800" b="1" dirty="0" smtClean="0"/>
            </a:br>
            <a:r>
              <a:rPr lang="en-US" sz="2800" b="1" dirty="0" smtClean="0"/>
              <a:t>exact solution of the model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871103"/>
              </p:ext>
            </p:extLst>
          </p:nvPr>
        </p:nvGraphicFramePr>
        <p:xfrm>
          <a:off x="6461673" y="1340768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26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340768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198884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5057920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627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8294489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628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412377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629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Straight Arrow Connector 13"/>
          <p:cNvCxnSpPr/>
          <p:nvPr/>
        </p:nvCxnSpPr>
        <p:spPr>
          <a:xfrm>
            <a:off x="1979712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47864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339989"/>
              </p:ext>
            </p:extLst>
          </p:nvPr>
        </p:nvGraphicFramePr>
        <p:xfrm>
          <a:off x="2411760" y="1123950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30" name="Equation" r:id="rId10" imgW="660240" imgH="393480" progId="Equation.DSMT4">
                  <p:embed/>
                </p:oleObj>
              </mc:Choice>
              <mc:Fallback>
                <p:oleObj name="Equation" r:id="rId10" imgW="660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123950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0"/>
          <p:cNvSpPr/>
          <p:nvPr/>
        </p:nvSpPr>
        <p:spPr>
          <a:xfrm>
            <a:off x="7740352" y="1988840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1. Random asymmetric matrix of similarities: </a:t>
            </a:r>
            <a:br>
              <a:rPr lang="en-US" sz="2800" b="1" dirty="0" smtClean="0"/>
            </a:br>
            <a:r>
              <a:rPr lang="en-US" sz="2800" b="1" dirty="0" smtClean="0"/>
              <a:t>exact solution of the model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56253"/>
              </p:ext>
            </p:extLst>
          </p:nvPr>
        </p:nvGraphicFramePr>
        <p:xfrm>
          <a:off x="6461673" y="1340768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0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340768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198884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4110793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91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3906543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92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556359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93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635303"/>
              </p:ext>
            </p:extLst>
          </p:nvPr>
        </p:nvGraphicFramePr>
        <p:xfrm>
          <a:off x="185738" y="3251200"/>
          <a:ext cx="530066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4" name="Equation" r:id="rId10" imgW="2768400" imgH="393480" progId="Equation.DSMT4">
                  <p:embed/>
                </p:oleObj>
              </mc:Choice>
              <mc:Fallback>
                <p:oleObj name="Equation" r:id="rId10" imgW="2768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5738" y="3251200"/>
                        <a:ext cx="5300662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1979712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47864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277317"/>
              </p:ext>
            </p:extLst>
          </p:nvPr>
        </p:nvGraphicFramePr>
        <p:xfrm>
          <a:off x="2411760" y="1123950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5" name="Equation" r:id="rId12" imgW="660240" imgH="393480" progId="Equation.DSMT4">
                  <p:embed/>
                </p:oleObj>
              </mc:Choice>
              <mc:Fallback>
                <p:oleObj name="Equation" r:id="rId12" imgW="660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123950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0"/>
          <p:cNvSpPr/>
          <p:nvPr/>
        </p:nvSpPr>
        <p:spPr>
          <a:xfrm>
            <a:off x="7740352" y="1988840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1. Random asymmetric matrix of similarities: </a:t>
            </a:r>
            <a:br>
              <a:rPr lang="en-US" sz="2800" b="1" dirty="0" smtClean="0"/>
            </a:br>
            <a:r>
              <a:rPr lang="en-US" sz="2800" b="1" dirty="0" smtClean="0"/>
              <a:t>exact solution of the model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685763"/>
              </p:ext>
            </p:extLst>
          </p:nvPr>
        </p:nvGraphicFramePr>
        <p:xfrm>
          <a:off x="6461673" y="1340768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0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340768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198884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6311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31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9461272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32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9865582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33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991287"/>
              </p:ext>
            </p:extLst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4" name="Equation" r:id="rId10" imgW="914400" imgH="179640" progId="Equation.DSMT4">
                  <p:embed/>
                </p:oleObj>
              </mc:Choice>
              <mc:Fallback>
                <p:oleObj name="Equation" r:id="rId10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36464"/>
              </p:ext>
            </p:extLst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5" name="Equation" r:id="rId12" imgW="914400" imgH="179640" progId="Equation.DSMT4">
                  <p:embed/>
                </p:oleObj>
              </mc:Choice>
              <mc:Fallback>
                <p:oleObj name="Equation" r:id="rId12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1979712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39480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36907"/>
              </p:ext>
            </p:extLst>
          </p:nvPr>
        </p:nvGraphicFramePr>
        <p:xfrm>
          <a:off x="2411760" y="1123950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6" name="Equation" r:id="rId13" imgW="660240" imgH="393480" progId="Equation.DSMT4">
                  <p:embed/>
                </p:oleObj>
              </mc:Choice>
              <mc:Fallback>
                <p:oleObj name="Equation" r:id="rId13" imgW="660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123950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7740352" y="1988840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83768"/>
            <a:ext cx="6886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Power law scaling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418001"/>
              </p:ext>
            </p:extLst>
          </p:nvPr>
        </p:nvGraphicFramePr>
        <p:xfrm>
          <a:off x="6461673" y="1340768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89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340768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198249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7976592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590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053596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591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038175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592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407392"/>
              </p:ext>
            </p:extLst>
          </p:nvPr>
        </p:nvGraphicFramePr>
        <p:xfrm>
          <a:off x="196850" y="3251200"/>
          <a:ext cx="52768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93" name="Equation" r:id="rId10" imgW="2755800" imgH="393480" progId="Equation.DSMT4">
                  <p:embed/>
                </p:oleObj>
              </mc:Choice>
              <mc:Fallback>
                <p:oleObj name="Equation" r:id="rId10" imgW="275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6850" y="3251200"/>
                        <a:ext cx="52768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41830"/>
              </p:ext>
            </p:extLst>
          </p:nvPr>
        </p:nvGraphicFramePr>
        <p:xfrm>
          <a:off x="6335713" y="3357563"/>
          <a:ext cx="1295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94" name="Equation" r:id="rId12" imgW="457200" imgH="177480" progId="Equation.DSMT4">
                  <p:embed/>
                </p:oleObj>
              </mc:Choice>
              <mc:Fallback>
                <p:oleObj name="Equation" r:id="rId12" imgW="457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35713" y="3357563"/>
                        <a:ext cx="129540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979712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9480" y="234888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088847"/>
              </p:ext>
            </p:extLst>
          </p:nvPr>
        </p:nvGraphicFramePr>
        <p:xfrm>
          <a:off x="871538" y="4367213"/>
          <a:ext cx="408463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95" name="Equation" r:id="rId14" imgW="2133360" imgH="482400" progId="Equation.DSMT4">
                  <p:embed/>
                </p:oleObj>
              </mc:Choice>
              <mc:Fallback>
                <p:oleObj name="Equation" r:id="rId14" imgW="2133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1538" y="4367213"/>
                        <a:ext cx="4084637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078315"/>
              </p:ext>
            </p:extLst>
          </p:nvPr>
        </p:nvGraphicFramePr>
        <p:xfrm>
          <a:off x="1863725" y="5413375"/>
          <a:ext cx="4876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96" name="Equation" r:id="rId16" imgW="1892160" imgH="444240" progId="Equation.DSMT4">
                  <p:embed/>
                </p:oleObj>
              </mc:Choice>
              <mc:Fallback>
                <p:oleObj name="Equation" r:id="rId16" imgW="1892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63725" y="5413375"/>
                        <a:ext cx="4876800" cy="114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70201"/>
              </p:ext>
            </p:extLst>
          </p:nvPr>
        </p:nvGraphicFramePr>
        <p:xfrm>
          <a:off x="2411413" y="1123950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97" name="Equation" r:id="rId18" imgW="660113" imgH="393529" progId="Equation.DSMT4">
                  <p:embed/>
                </p:oleObj>
              </mc:Choice>
              <mc:Fallback>
                <p:oleObj name="Equation" r:id="rId18" imgW="66011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123950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74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ower law retrieval capacity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388366"/>
              </p:ext>
            </p:extLst>
          </p:nvPr>
        </p:nvGraphicFramePr>
        <p:xfrm>
          <a:off x="6461673" y="1487687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4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487687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228600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260639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715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175023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716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778221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717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>
            <a:off x="1979712" y="2667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9480" y="2667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539933"/>
              </p:ext>
            </p:extLst>
          </p:nvPr>
        </p:nvGraphicFramePr>
        <p:xfrm>
          <a:off x="1783432" y="3940596"/>
          <a:ext cx="4876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8" name="Equation" r:id="rId10" imgW="1892160" imgH="444240" progId="Equation.DSMT4">
                  <p:embed/>
                </p:oleObj>
              </mc:Choice>
              <mc:Fallback>
                <p:oleObj name="Equation" r:id="rId10" imgW="1892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83432" y="3940596"/>
                        <a:ext cx="4876800" cy="114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704206"/>
              </p:ext>
            </p:extLst>
          </p:nvPr>
        </p:nvGraphicFramePr>
        <p:xfrm>
          <a:off x="2411413" y="1452562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9" name="Equation" r:id="rId12" imgW="660113" imgH="393529" progId="Equation.DSMT4">
                  <p:embed/>
                </p:oleObj>
              </mc:Choice>
              <mc:Fallback>
                <p:oleObj name="Equation" r:id="rId12" imgW="66011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52562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4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58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ower law retrieval capacity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114181"/>
              </p:ext>
            </p:extLst>
          </p:nvPr>
        </p:nvGraphicFramePr>
        <p:xfrm>
          <a:off x="6461673" y="1487687"/>
          <a:ext cx="1566711" cy="56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88" name="Equation" r:id="rId3" imgW="558720" imgH="203040" progId="Equation.DSMT4">
                  <p:embed/>
                </p:oleObj>
              </mc:Choice>
              <mc:Fallback>
                <p:oleObj name="Equation" r:id="rId3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673" y="1487687"/>
                        <a:ext cx="1566711" cy="56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115616" y="2286000"/>
            <a:ext cx="6468218" cy="798438"/>
            <a:chOff x="1115616" y="1982490"/>
            <a:chExt cx="6468218" cy="798438"/>
          </a:xfrm>
        </p:grpSpPr>
        <p:sp>
          <p:nvSpPr>
            <p:cNvPr id="5" name="Oval 4"/>
            <p:cNvSpPr/>
            <p:nvPr/>
          </p:nvSpPr>
          <p:spPr>
            <a:xfrm>
              <a:off x="1115616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483768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51920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40152" y="198884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9576551"/>
                </p:ext>
              </p:extLst>
            </p:nvPr>
          </p:nvGraphicFramePr>
          <p:xfrm>
            <a:off x="5004048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689" name="Equation" r:id="rId5" imgW="177480" imgH="75960" progId="Equation.DSMT4">
                    <p:embed/>
                  </p:oleObj>
                </mc:Choice>
                <mc:Fallback>
                  <p:oleObj name="Equation" r:id="rId5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8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Curved Connector 11"/>
            <p:cNvCxnSpPr>
              <a:stCxn id="9" idx="0"/>
              <a:endCxn id="6" idx="0"/>
            </p:cNvCxnSpPr>
            <p:nvPr/>
          </p:nvCxnSpPr>
          <p:spPr>
            <a:xfrm rot="16200000" flipV="1">
              <a:off x="4644008" y="260648"/>
              <a:ext cx="12700" cy="3456384"/>
            </a:xfrm>
            <a:prstGeom prst="curvedConnector3">
              <a:avLst>
                <a:gd name="adj1" fmla="val 180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3951084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690" name="Equation" r:id="rId7" imgW="114120" imgH="177480" progId="Equation.DSMT4">
                    <p:embed/>
                  </p:oleObj>
                </mc:Choice>
                <mc:Fallback>
                  <p:oleObj name="Equation" r:id="rId7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962569"/>
                </p:ext>
              </p:extLst>
            </p:nvPr>
          </p:nvGraphicFramePr>
          <p:xfrm>
            <a:off x="7020272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691" name="Equation" r:id="rId9" imgW="177480" imgH="75960" progId="Equation.DSMT4">
                    <p:embed/>
                  </p:oleObj>
                </mc:Choice>
                <mc:Fallback>
                  <p:oleObj name="Equation" r:id="rId9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0272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>
            <a:off x="1979712" y="2667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39480" y="2667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533021"/>
              </p:ext>
            </p:extLst>
          </p:nvPr>
        </p:nvGraphicFramePr>
        <p:xfrm>
          <a:off x="1814513" y="3400425"/>
          <a:ext cx="4811712" cy="222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92" name="Equation" r:id="rId10" imgW="1866600" imgH="863280" progId="Equation.DSMT4">
                  <p:embed/>
                </p:oleObj>
              </mc:Choice>
              <mc:Fallback>
                <p:oleObj name="Equation" r:id="rId10" imgW="18666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14513" y="3400425"/>
                        <a:ext cx="4811712" cy="222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29857"/>
              </p:ext>
            </p:extLst>
          </p:nvPr>
        </p:nvGraphicFramePr>
        <p:xfrm>
          <a:off x="2411413" y="1452562"/>
          <a:ext cx="1012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93" name="Equation" r:id="rId12" imgW="660113" imgH="393529" progId="Equation.DSMT4">
                  <p:embed/>
                </p:oleObj>
              </mc:Choice>
              <mc:Fallback>
                <p:oleObj name="Equation" r:id="rId12" imgW="66011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52562"/>
                        <a:ext cx="1012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3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00811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Normalized probability distribution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9" y="692696"/>
            <a:ext cx="5928659" cy="44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00811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Normalized probability distribution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69" y="692696"/>
            <a:ext cx="5928659" cy="4446495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5876"/>
              </p:ext>
            </p:extLst>
          </p:nvPr>
        </p:nvGraphicFramePr>
        <p:xfrm>
          <a:off x="1506488" y="5438924"/>
          <a:ext cx="20574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4" name="Equation" r:id="rId4" imgW="901440" imgH="444240" progId="Equation.DSMT4">
                  <p:embed/>
                </p:oleObj>
              </mc:Choice>
              <mc:Fallback>
                <p:oleObj name="Equation" r:id="rId4" imgW="901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488" y="5438924"/>
                        <a:ext cx="20574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648244"/>
              </p:ext>
            </p:extLst>
          </p:nvPr>
        </p:nvGraphicFramePr>
        <p:xfrm>
          <a:off x="4716016" y="5517232"/>
          <a:ext cx="274161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5" name="Equation" r:id="rId6" imgW="1155600" imgH="393480" progId="Equation.DSMT4">
                  <p:embed/>
                </p:oleObj>
              </mc:Choice>
              <mc:Fallback>
                <p:oleObj name="Equation" r:id="rId6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5517232"/>
                        <a:ext cx="274161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865" y="116632"/>
            <a:ext cx="4570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2800" b="1" dirty="0">
                <a:solidFill>
                  <a:prstClr val="black"/>
                </a:solidFill>
                <a:latin typeface="Calibri"/>
              </a:rPr>
              <a:t>Memory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retrieval – with cues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3391" cy="57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19" y="1066800"/>
            <a:ext cx="451898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0" y="5486400"/>
            <a:ext cx="1762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Bennet</a:t>
            </a:r>
            <a:r>
              <a:rPr lang="en-US" dirty="0" smtClean="0"/>
              <a:t> Murdock</a:t>
            </a:r>
          </a:p>
          <a:p>
            <a:pPr algn="ctr"/>
            <a:r>
              <a:rPr lang="en-US" dirty="0" smtClean="0"/>
              <a:t>(Toronto)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671993"/>
          </a:xfrm>
        </p:spPr>
        <p:txBody>
          <a:bodyPr>
            <a:normAutofit/>
          </a:bodyPr>
          <a:lstStyle/>
          <a:p>
            <a:r>
              <a:rPr lang="en-US" sz="2800" b="1" dirty="0"/>
              <a:t>Retrieval </a:t>
            </a:r>
            <a:r>
              <a:rPr lang="en-US" sz="2800" b="1" dirty="0" smtClean="0"/>
              <a:t>capacity: longer lists</a:t>
            </a:r>
            <a:endParaRPr lang="en-US" sz="2800" dirty="0"/>
          </a:p>
        </p:txBody>
      </p:sp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16617"/>
            <a:ext cx="4896544" cy="6168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88224" y="608400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Courtesy of B. Murdock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7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>
            <a:normAutofit/>
          </a:bodyPr>
          <a:lstStyle/>
          <a:p>
            <a:r>
              <a:rPr lang="en-US" sz="2800" b="1" dirty="0"/>
              <a:t>Retrieval </a:t>
            </a:r>
            <a:r>
              <a:rPr lang="en-US" sz="2800" b="1" dirty="0" smtClean="0"/>
              <a:t>capacity: longer lists</a:t>
            </a:r>
            <a:endParaRPr lang="en-US" sz="2800" dirty="0"/>
          </a:p>
        </p:txBody>
      </p:sp>
      <p:pic>
        <p:nvPicPr>
          <p:cNvPr id="301175" name="Picture 1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" y="1806574"/>
            <a:ext cx="8418427" cy="385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4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>
            <a:normAutofit/>
          </a:bodyPr>
          <a:lstStyle/>
          <a:p>
            <a:r>
              <a:rPr lang="en-US" sz="2800" b="1" dirty="0"/>
              <a:t>Retrieval </a:t>
            </a:r>
            <a:r>
              <a:rPr lang="en-US" sz="2800" b="1" dirty="0" smtClean="0"/>
              <a:t>capacity: longer lists</a:t>
            </a:r>
            <a:endParaRPr lang="en-US" sz="2800" dirty="0"/>
          </a:p>
        </p:txBody>
      </p:sp>
      <p:pic>
        <p:nvPicPr>
          <p:cNvPr id="301175" name="Picture 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" y="1806574"/>
            <a:ext cx="8418427" cy="385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2706"/>
              </p:ext>
            </p:extLst>
          </p:nvPr>
        </p:nvGraphicFramePr>
        <p:xfrm>
          <a:off x="1495425" y="5661025"/>
          <a:ext cx="17573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8" name="Equation" r:id="rId4" imgW="622080" imgH="253800" progId="Equation.DSMT4">
                  <p:embed/>
                </p:oleObj>
              </mc:Choice>
              <mc:Fallback>
                <p:oleObj name="Equation" r:id="rId4" imgW="622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5661025"/>
                        <a:ext cx="175736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841374"/>
              </p:ext>
            </p:extLst>
          </p:nvPr>
        </p:nvGraphicFramePr>
        <p:xfrm>
          <a:off x="5807075" y="5716588"/>
          <a:ext cx="19875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9" name="Equation" r:id="rId6" imgW="838080" imgH="228600" progId="Equation.DSMT4">
                  <p:embed/>
                </p:oleObj>
              </mc:Choice>
              <mc:Fallback>
                <p:oleObj name="Equation" r:id="rId6" imgW="838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075" y="5716588"/>
                        <a:ext cx="19875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5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from the simplified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Accounts for power law scaling of retrieval capacity</a:t>
            </a:r>
          </a:p>
          <a:p>
            <a:pPr algn="l" rtl="0"/>
            <a:r>
              <a:rPr lang="en-US" dirty="0" smtClean="0"/>
              <a:t>Predicts nontrivial scaling of the variance of the number of retrieved words</a:t>
            </a:r>
          </a:p>
          <a:p>
            <a:pPr algn="l" rtl="0"/>
            <a:r>
              <a:rPr lang="en-US" dirty="0" smtClean="0"/>
              <a:t>No free parameters! (All subjects, all memory items are equivalent).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692" y="116632"/>
            <a:ext cx="895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2. Similarities as overlaps between neuronal representation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06017" y="1196752"/>
            <a:ext cx="571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# of neurons in the intersections between two patterns</a:t>
            </a:r>
            <a:endParaRPr lang="en-US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088134"/>
              </p:ext>
            </p:extLst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40" name="Equation" r:id="rId4" imgW="914400" imgH="179640" progId="Equation.DSMT4">
                  <p:embed/>
                </p:oleObj>
              </mc:Choice>
              <mc:Fallback>
                <p:oleObj name="Equation" r:id="rId4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066632"/>
              </p:ext>
            </p:extLst>
          </p:nvPr>
        </p:nvGraphicFramePr>
        <p:xfrm>
          <a:off x="632008" y="913366"/>
          <a:ext cx="2067784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41" name="Equation" r:id="rId6" imgW="952200" imgH="431640" progId="Equation.DSMT4">
                  <p:embed/>
                </p:oleObj>
              </mc:Choice>
              <mc:Fallback>
                <p:oleObj name="Equation" r:id="rId6" imgW="952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008" y="913366"/>
                        <a:ext cx="2067784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362200" y="2743200"/>
            <a:ext cx="1944216" cy="1944216"/>
            <a:chOff x="5292080" y="3501008"/>
            <a:chExt cx="1944216" cy="1944216"/>
          </a:xfrm>
        </p:grpSpPr>
        <p:sp>
          <p:nvSpPr>
            <p:cNvPr id="8" name="Oval 7"/>
            <p:cNvSpPr/>
            <p:nvPr/>
          </p:nvSpPr>
          <p:spPr>
            <a:xfrm>
              <a:off x="5292080" y="3645024"/>
              <a:ext cx="1224136" cy="1224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868144" y="3501008"/>
              <a:ext cx="1368152" cy="136815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52120" y="4437112"/>
              <a:ext cx="1087210" cy="100811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6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692" y="116632"/>
            <a:ext cx="895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2. Similarities as overlaps between neuronal representation </a:t>
            </a:r>
            <a:endParaRPr lang="en-US" b="1" dirty="0"/>
          </a:p>
        </p:txBody>
      </p:sp>
      <p:graphicFrame>
        <p:nvGraphicFramePr>
          <p:cNvPr id="274434" name="Object 2"/>
          <p:cNvGraphicFramePr>
            <a:graphicFrameLocks noChangeAspect="1"/>
          </p:cNvGraphicFramePr>
          <p:nvPr/>
        </p:nvGraphicFramePr>
        <p:xfrm>
          <a:off x="683568" y="2132856"/>
          <a:ext cx="4030662" cy="266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8" name="Equation" r:id="rId4" imgW="1422360" imgH="939600" progId="Equation.3">
                  <p:embed/>
                </p:oleObj>
              </mc:Choice>
              <mc:Fallback>
                <p:oleObj name="Equation" r:id="rId4" imgW="1422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132856"/>
                        <a:ext cx="4030662" cy="266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1835696" y="2132856"/>
            <a:ext cx="792088" cy="720080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7584" y="2780928"/>
            <a:ext cx="792088" cy="720080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5508104" y="3140174"/>
            <a:ext cx="2160240" cy="793676"/>
            <a:chOff x="5508104" y="3140174"/>
            <a:chExt cx="2160240" cy="793676"/>
          </a:xfrm>
        </p:grpSpPr>
        <p:sp>
          <p:nvSpPr>
            <p:cNvPr id="10" name="Oval 9"/>
            <p:cNvSpPr/>
            <p:nvPr/>
          </p:nvSpPr>
          <p:spPr>
            <a:xfrm>
              <a:off x="5508104" y="314096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04248" y="314096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13" name="Curved Connector 12"/>
            <p:cNvCxnSpPr>
              <a:stCxn id="10" idx="0"/>
              <a:endCxn id="11" idx="0"/>
            </p:cNvCxnSpPr>
            <p:nvPr/>
          </p:nvCxnSpPr>
          <p:spPr>
            <a:xfrm rot="5400000" flipH="1" flipV="1">
              <a:off x="6588224" y="2492896"/>
              <a:ext cx="1588" cy="1296144"/>
            </a:xfrm>
            <a:prstGeom prst="curvedConnector3">
              <a:avLst>
                <a:gd name="adj1" fmla="val 14395466"/>
              </a:avLst>
            </a:prstGeom>
            <a:ln w="222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1" idx="4"/>
              <a:endCxn id="10" idx="4"/>
            </p:cNvCxnSpPr>
            <p:nvPr/>
          </p:nvCxnSpPr>
          <p:spPr>
            <a:xfrm rot="5400000">
              <a:off x="6588224" y="3284984"/>
              <a:ext cx="1588" cy="1296144"/>
            </a:xfrm>
            <a:prstGeom prst="curvedConnector3">
              <a:avLst>
                <a:gd name="adj1" fmla="val 14395466"/>
              </a:avLst>
            </a:prstGeom>
            <a:ln w="222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81600" y="5454724"/>
            <a:ext cx="3456384" cy="793676"/>
            <a:chOff x="3059832" y="5373216"/>
            <a:chExt cx="3456384" cy="793676"/>
          </a:xfrm>
        </p:grpSpPr>
        <p:sp>
          <p:nvSpPr>
            <p:cNvPr id="26" name="Oval 25"/>
            <p:cNvSpPr/>
            <p:nvPr/>
          </p:nvSpPr>
          <p:spPr>
            <a:xfrm>
              <a:off x="3059832" y="537401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355976" y="5374010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28" name="Curved Connector 27"/>
            <p:cNvCxnSpPr>
              <a:stCxn id="26" idx="0"/>
              <a:endCxn id="27" idx="0"/>
            </p:cNvCxnSpPr>
            <p:nvPr/>
          </p:nvCxnSpPr>
          <p:spPr>
            <a:xfrm rot="5400000" flipH="1" flipV="1">
              <a:off x="4139952" y="4725938"/>
              <a:ext cx="1588" cy="1296144"/>
            </a:xfrm>
            <a:prstGeom prst="curvedConnector3">
              <a:avLst>
                <a:gd name="adj1" fmla="val 14395466"/>
              </a:avLst>
            </a:prstGeom>
            <a:ln w="222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27" idx="4"/>
              <a:endCxn id="26" idx="4"/>
            </p:cNvCxnSpPr>
            <p:nvPr/>
          </p:nvCxnSpPr>
          <p:spPr>
            <a:xfrm rot="5400000">
              <a:off x="4139952" y="5518026"/>
              <a:ext cx="1588" cy="1296144"/>
            </a:xfrm>
            <a:prstGeom prst="curvedConnector3">
              <a:avLst>
                <a:gd name="adj1" fmla="val 14395466"/>
              </a:avLst>
            </a:prstGeom>
            <a:ln w="222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5652120" y="5373216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cxnSp>
          <p:nvCxnSpPr>
            <p:cNvPr id="31" name="Curved Connector 30"/>
            <p:cNvCxnSpPr>
              <a:stCxn id="27" idx="0"/>
              <a:endCxn id="30" idx="0"/>
            </p:cNvCxnSpPr>
            <p:nvPr/>
          </p:nvCxnSpPr>
          <p:spPr>
            <a:xfrm rot="5400000" flipH="1" flipV="1">
              <a:off x="5435699" y="4725541"/>
              <a:ext cx="794" cy="1296144"/>
            </a:xfrm>
            <a:prstGeom prst="curvedConnector3">
              <a:avLst>
                <a:gd name="adj1" fmla="val 28890932"/>
              </a:avLst>
            </a:prstGeom>
            <a:ln w="22225">
              <a:solidFill>
                <a:schemeClr val="tx1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005603" y="2492896"/>
            <a:ext cx="29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Trapped in two-patterns loop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" y="5589240"/>
            <a:ext cx="336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dynamics (‘adaptation’):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9127"/>
              </p:ext>
            </p:extLst>
          </p:nvPr>
        </p:nvGraphicFramePr>
        <p:xfrm>
          <a:off x="4114800" y="2209800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9" name="Equation" r:id="rId6" imgW="914400" imgH="179640" progId="Equation.DSMT4">
                  <p:embed/>
                </p:oleObj>
              </mc:Choice>
              <mc:Fallback>
                <p:oleObj name="Equation" r:id="rId6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4800" y="2209800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369894"/>
              </p:ext>
            </p:extLst>
          </p:nvPr>
        </p:nvGraphicFramePr>
        <p:xfrm>
          <a:off x="128548" y="908720"/>
          <a:ext cx="2067784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80" name="Equation" r:id="rId8" imgW="952200" imgH="431640" progId="Equation.DSMT4">
                  <p:embed/>
                </p:oleObj>
              </mc:Choice>
              <mc:Fallback>
                <p:oleObj name="Equation" r:id="rId8" imgW="952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8548" y="908720"/>
                        <a:ext cx="2067784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20" grpId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622"/>
            <a:ext cx="9144000" cy="778098"/>
          </a:xfrm>
        </p:spPr>
        <p:txBody>
          <a:bodyPr>
            <a:noAutofit/>
          </a:bodyPr>
          <a:lstStyle/>
          <a:p>
            <a:pPr rtl="0"/>
            <a:r>
              <a:rPr lang="en-US" sz="2400" b="1" dirty="0"/>
              <a:t>2. Similarities as overlaps between neuronal </a:t>
            </a:r>
            <a:r>
              <a:rPr lang="en-US" sz="2400" b="1" dirty="0" smtClean="0"/>
              <a:t> representation: effect of modified dynamics</a:t>
            </a:r>
            <a:endParaRPr lang="en-US" sz="2400" b="1" dirty="0"/>
          </a:p>
        </p:txBody>
      </p:sp>
      <p:sp>
        <p:nvSpPr>
          <p:cNvPr id="4" name="Oval 3"/>
          <p:cNvSpPr/>
          <p:nvPr/>
        </p:nvSpPr>
        <p:spPr>
          <a:xfrm>
            <a:off x="4499992" y="2780928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156176" y="1988840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364088" y="1556792"/>
            <a:ext cx="792088" cy="1656184"/>
          </a:xfrm>
          <a:prstGeom prst="curvedConnector3">
            <a:avLst>
              <a:gd name="adj1" fmla="val 128860"/>
            </a:avLst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6"/>
          </p:cNvCxnSpPr>
          <p:nvPr/>
        </p:nvCxnSpPr>
        <p:spPr>
          <a:xfrm rot="10800000" flipV="1">
            <a:off x="5364088" y="2384884"/>
            <a:ext cx="792088" cy="79208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596336" y="2708126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9" name="Curved Connector 8"/>
          <p:cNvCxnSpPr>
            <a:stCxn id="5" idx="7"/>
            <a:endCxn id="8" idx="0"/>
          </p:cNvCxnSpPr>
          <p:nvPr/>
        </p:nvCxnSpPr>
        <p:spPr>
          <a:xfrm rot="16200000" flipH="1">
            <a:off x="7159412" y="1839154"/>
            <a:ext cx="603287" cy="1134656"/>
          </a:xfrm>
          <a:prstGeom prst="curvedConnector3">
            <a:avLst>
              <a:gd name="adj1" fmla="val -57120"/>
            </a:avLst>
          </a:prstGeom>
          <a:ln w="22225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8" idx="6"/>
            <a:endCxn id="13" idx="6"/>
          </p:cNvCxnSpPr>
          <p:nvPr/>
        </p:nvCxnSpPr>
        <p:spPr>
          <a:xfrm flipH="1">
            <a:off x="8244408" y="3104170"/>
            <a:ext cx="216024" cy="1224930"/>
          </a:xfrm>
          <a:prstGeom prst="curvedConnector3">
            <a:avLst>
              <a:gd name="adj1" fmla="val -105822"/>
            </a:avLst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491880" y="4437112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2" name="Curved Connector 11"/>
          <p:cNvCxnSpPr>
            <a:stCxn id="4" idx="3"/>
            <a:endCxn id="11" idx="0"/>
          </p:cNvCxnSpPr>
          <p:nvPr/>
        </p:nvCxnSpPr>
        <p:spPr>
          <a:xfrm rot="5400000">
            <a:off x="3785185" y="3595760"/>
            <a:ext cx="980095" cy="70260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380312" y="3933056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14" name="Curved Connector 13"/>
          <p:cNvCxnSpPr>
            <a:stCxn id="13" idx="2"/>
            <a:endCxn id="5" idx="4"/>
          </p:cNvCxnSpPr>
          <p:nvPr/>
        </p:nvCxnSpPr>
        <p:spPr>
          <a:xfrm rot="10800000">
            <a:off x="6588224" y="2780928"/>
            <a:ext cx="792088" cy="1548172"/>
          </a:xfrm>
          <a:prstGeom prst="curvedConnector2">
            <a:avLst/>
          </a:prstGeom>
          <a:ln w="2222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9552" y="1187460"/>
            <a:ext cx="451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Items recalled: </a:t>
            </a:r>
            <a:r>
              <a:rPr lang="en-US" sz="2400" dirty="0" smtClean="0"/>
              <a:t>1 2 3 4 5 6 7 </a:t>
            </a:r>
            <a:r>
              <a:rPr lang="en-US" sz="2000" b="1" dirty="0" smtClean="0"/>
              <a:t>5 4 3 </a:t>
            </a:r>
            <a:r>
              <a:rPr lang="en-US" sz="2400" dirty="0" smtClean="0"/>
              <a:t>8 9 …</a:t>
            </a:r>
            <a:endParaRPr lang="en-US" sz="2400" dirty="0"/>
          </a:p>
        </p:txBody>
      </p:sp>
      <p:sp>
        <p:nvSpPr>
          <p:cNvPr id="24" name="Oval 23"/>
          <p:cNvSpPr/>
          <p:nvPr/>
        </p:nvSpPr>
        <p:spPr>
          <a:xfrm>
            <a:off x="1907704" y="4941168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1520" y="4437112"/>
            <a:ext cx="86409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9" name="Curved Connector 28"/>
          <p:cNvCxnSpPr>
            <a:stCxn id="25" idx="4"/>
            <a:endCxn id="24" idx="3"/>
          </p:cNvCxnSpPr>
          <p:nvPr/>
        </p:nvCxnSpPr>
        <p:spPr>
          <a:xfrm rot="16200000" flipH="1">
            <a:off x="1164880" y="4747888"/>
            <a:ext cx="388057" cy="1350680"/>
          </a:xfrm>
          <a:prstGeom prst="curvedConnector3">
            <a:avLst>
              <a:gd name="adj1" fmla="val 188801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4" idx="5"/>
            <a:endCxn id="11" idx="5"/>
          </p:cNvCxnSpPr>
          <p:nvPr/>
        </p:nvCxnSpPr>
        <p:spPr>
          <a:xfrm rot="5400000" flipH="1" flipV="1">
            <a:off x="3185316" y="4573141"/>
            <a:ext cx="504056" cy="1584176"/>
          </a:xfrm>
          <a:prstGeom prst="curvedConnector3">
            <a:avLst>
              <a:gd name="adj1" fmla="val -68365"/>
            </a:avLst>
          </a:prstGeom>
          <a:ln w="28575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1" idx="6"/>
          </p:cNvCxnSpPr>
          <p:nvPr/>
        </p:nvCxnSpPr>
        <p:spPr>
          <a:xfrm flipV="1">
            <a:off x="4355976" y="3573016"/>
            <a:ext cx="805742" cy="1260140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2267744" y="3212976"/>
            <a:ext cx="864096" cy="792088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45" name="Curved Connector 44"/>
          <p:cNvCxnSpPr>
            <a:stCxn id="11" idx="1"/>
            <a:endCxn id="43" idx="5"/>
          </p:cNvCxnSpPr>
          <p:nvPr/>
        </p:nvCxnSpPr>
        <p:spPr>
          <a:xfrm rot="16200000" flipV="1">
            <a:off x="2979837" y="3914524"/>
            <a:ext cx="664046" cy="613128"/>
          </a:xfrm>
          <a:prstGeom prst="curvedConnector3">
            <a:avLst/>
          </a:prstGeom>
          <a:ln w="28575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99592" y="2348880"/>
            <a:ext cx="864096" cy="792088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52" name="Curved Connector 51"/>
          <p:cNvCxnSpPr>
            <a:stCxn id="43" idx="1"/>
            <a:endCxn id="46" idx="6"/>
          </p:cNvCxnSpPr>
          <p:nvPr/>
        </p:nvCxnSpPr>
        <p:spPr>
          <a:xfrm rot="16200000" flipV="1">
            <a:off x="1786963" y="2721650"/>
            <a:ext cx="584051" cy="630600"/>
          </a:xfrm>
          <a:prstGeom prst="curvedConnector2">
            <a:avLst/>
          </a:prstGeom>
          <a:ln w="28575"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664" y="1628800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cxnSp>
        <p:nvCxnSpPr>
          <p:cNvPr id="21" name="Curved Connector 20"/>
          <p:cNvCxnSpPr>
            <a:endCxn id="4" idx="1"/>
          </p:cNvCxnSpPr>
          <p:nvPr/>
        </p:nvCxnSpPr>
        <p:spPr>
          <a:xfrm>
            <a:off x="2267744" y="2104838"/>
            <a:ext cx="2358792" cy="792089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679" y="116632"/>
            <a:ext cx="895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2. Similarities as overlaps between neuronal representation </a:t>
            </a:r>
          </a:p>
        </p:txBody>
      </p:sp>
      <p:graphicFrame>
        <p:nvGraphicFramePr>
          <p:cNvPr id="274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534083"/>
              </p:ext>
            </p:extLst>
          </p:nvPr>
        </p:nvGraphicFramePr>
        <p:xfrm>
          <a:off x="683568" y="2132856"/>
          <a:ext cx="4030662" cy="266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31" name="Equation" r:id="rId4" imgW="1422360" imgH="939600" progId="Equation.3">
                  <p:embed/>
                </p:oleObj>
              </mc:Choice>
              <mc:Fallback>
                <p:oleObj name="Equation" r:id="rId4" imgW="1422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132856"/>
                        <a:ext cx="4030662" cy="266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707904" y="2780928"/>
            <a:ext cx="792088" cy="720080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589240"/>
            <a:ext cx="598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Coding level </a:t>
            </a:r>
            <a:r>
              <a:rPr lang="en-US" b="1" dirty="0" smtClean="0"/>
              <a:t>f</a:t>
            </a:r>
            <a:r>
              <a:rPr lang="en-US" dirty="0" smtClean="0"/>
              <a:t> determines correlations between matrix entries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793124"/>
              </p:ext>
            </p:extLst>
          </p:nvPr>
        </p:nvGraphicFramePr>
        <p:xfrm>
          <a:off x="71438" y="908050"/>
          <a:ext cx="2427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32" name="Equation" r:id="rId6" imgW="1117440" imgH="431640" progId="Equation.DSMT4">
                  <p:embed/>
                </p:oleObj>
              </mc:Choice>
              <mc:Fallback>
                <p:oleObj name="Equation" r:id="rId6" imgW="1117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908050"/>
                        <a:ext cx="24272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389700"/>
              </p:ext>
            </p:extLst>
          </p:nvPr>
        </p:nvGraphicFramePr>
        <p:xfrm>
          <a:off x="5170488" y="2693988"/>
          <a:ext cx="31591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33" name="Equation" r:id="rId8" imgW="1765080" imgH="660240" progId="Equation.DSMT4">
                  <p:embed/>
                </p:oleObj>
              </mc:Choice>
              <mc:Fallback>
                <p:oleObj name="Equation" r:id="rId8" imgW="17650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0488" y="2693988"/>
                        <a:ext cx="3159125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827584" y="2780928"/>
            <a:ext cx="792088" cy="720080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385" y="385500"/>
            <a:ext cx="65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Associative retrieval: graph representation</a:t>
            </a:r>
            <a:endParaRPr lang="en-US" sz="2800" b="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431558"/>
              </p:ext>
            </p:extLst>
          </p:nvPr>
        </p:nvGraphicFramePr>
        <p:xfrm>
          <a:off x="6444208" y="2060848"/>
          <a:ext cx="1649830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65" name="Equation" r:id="rId4" imgW="520560" imgH="863280" progId="Equation.DSMT4">
                  <p:embed/>
                </p:oleObj>
              </mc:Choice>
              <mc:Fallback>
                <p:oleObj name="Equation" r:id="rId4" imgW="5205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2060848"/>
                        <a:ext cx="1649830" cy="27363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1389" name="Group 271388"/>
          <p:cNvGrpSpPr/>
          <p:nvPr/>
        </p:nvGrpSpPr>
        <p:grpSpPr>
          <a:xfrm>
            <a:off x="899592" y="1628800"/>
            <a:ext cx="3816424" cy="3600400"/>
            <a:chOff x="899592" y="2420888"/>
            <a:chExt cx="3816424" cy="3600400"/>
          </a:xfrm>
        </p:grpSpPr>
        <p:sp>
          <p:nvSpPr>
            <p:cNvPr id="18" name="Oval 17"/>
            <p:cNvSpPr/>
            <p:nvPr/>
          </p:nvSpPr>
          <p:spPr>
            <a:xfrm>
              <a:off x="899592" y="2492896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2420888"/>
              <a:ext cx="1016496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851920" y="2492896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07385" y="3861048"/>
              <a:ext cx="107232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564160" y="3933056"/>
              <a:ext cx="71169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851920" y="3861048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1115616" y="5157192"/>
              <a:ext cx="86409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411760" y="5013176"/>
              <a:ext cx="1063000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923928" y="5157192"/>
              <a:ext cx="72008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3" name="Straight Arrow Connector 2"/>
            <p:cNvCxnSpPr>
              <a:stCxn id="18" idx="6"/>
              <a:endCxn id="19" idx="2"/>
            </p:cNvCxnSpPr>
            <p:nvPr/>
          </p:nvCxnSpPr>
          <p:spPr>
            <a:xfrm flipV="1">
              <a:off x="1907704" y="2924944"/>
              <a:ext cx="504056" cy="360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67" name="Straight Arrow Connector 271366"/>
            <p:cNvCxnSpPr/>
            <p:nvPr/>
          </p:nvCxnSpPr>
          <p:spPr>
            <a:xfrm>
              <a:off x="3275856" y="3284984"/>
              <a:ext cx="702608" cy="62005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379" name="Curved Connector 271378"/>
            <p:cNvCxnSpPr/>
            <p:nvPr/>
          </p:nvCxnSpPr>
          <p:spPr>
            <a:xfrm rot="10800000">
              <a:off x="1828801" y="4653136"/>
              <a:ext cx="2403311" cy="1"/>
            </a:xfrm>
            <a:prstGeom prst="curved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stCxn id="23" idx="7"/>
            <a:endCxn id="19" idx="3"/>
          </p:cNvCxnSpPr>
          <p:nvPr/>
        </p:nvCxnSpPr>
        <p:spPr>
          <a:xfrm flipV="1">
            <a:off x="1822673" y="2489277"/>
            <a:ext cx="737949" cy="727318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9820" y="2915652"/>
            <a:ext cx="40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47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AutoNum type="arabicPeriod"/>
            </a:pPr>
            <a:r>
              <a:rPr lang="en-US" sz="1600" dirty="0" smtClean="0"/>
              <a:t>Boy</a:t>
            </a:r>
          </a:p>
          <a:p>
            <a:pPr algn="l" rtl="0">
              <a:buAutoNum type="arabicPeriod"/>
            </a:pPr>
            <a:r>
              <a:rPr lang="en-US" sz="1600" dirty="0" smtClean="0"/>
              <a:t>Mountain</a:t>
            </a:r>
          </a:p>
          <a:p>
            <a:pPr marL="0" indent="0" algn="l" rtl="0">
              <a:buNone/>
            </a:pPr>
            <a:r>
              <a:rPr lang="en-US" sz="1600" dirty="0" smtClean="0"/>
              <a:t>3.   Job</a:t>
            </a:r>
          </a:p>
          <a:p>
            <a:pPr marL="0" indent="0" algn="l" rtl="0">
              <a:buNone/>
            </a:pPr>
            <a:r>
              <a:rPr lang="en-US" sz="1600" dirty="0" smtClean="0"/>
              <a:t>4.    Violin</a:t>
            </a:r>
          </a:p>
          <a:p>
            <a:pPr marL="0" indent="0" algn="l" rtl="0">
              <a:buNone/>
            </a:pPr>
            <a:r>
              <a:rPr lang="en-US" sz="1600" dirty="0" smtClean="0"/>
              <a:t>5.    Water</a:t>
            </a:r>
          </a:p>
          <a:p>
            <a:pPr algn="l" rtl="0">
              <a:buAutoNum type="arabicPeriod" startAt="6"/>
            </a:pPr>
            <a:r>
              <a:rPr lang="en-US" sz="1600" dirty="0" smtClean="0"/>
              <a:t>Plane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Monastery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Conference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Goal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Building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Bicycle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Telephone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Suit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Defeat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Table</a:t>
            </a:r>
            <a:endParaRPr lang="en-US" sz="1600" dirty="0"/>
          </a:p>
          <a:p>
            <a:pPr algn="l" rtl="0">
              <a:buAutoNum type="arabicPeriod" startAt="6"/>
            </a:pPr>
            <a:r>
              <a:rPr lang="en-US" sz="1600" dirty="0" smtClean="0"/>
              <a:t>Engineer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688" y="231031"/>
            <a:ext cx="834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451773"/>
              </p:ext>
            </p:extLst>
          </p:nvPr>
        </p:nvGraphicFramePr>
        <p:xfrm>
          <a:off x="4114800" y="1412776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394" name="Equation" r:id="rId4" imgW="914400" imgH="179640" progId="Equation.DSMT4">
                  <p:embed/>
                </p:oleObj>
              </mc:Choice>
              <mc:Fallback>
                <p:oleObj name="Equation" r:id="rId4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1412776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43608" y="1700808"/>
            <a:ext cx="6552728" cy="1080120"/>
            <a:chOff x="827584" y="1844824"/>
            <a:chExt cx="6552728" cy="1080120"/>
          </a:xfrm>
        </p:grpSpPr>
        <p:sp>
          <p:nvSpPr>
            <p:cNvPr id="8" name="Oval 7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788495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395" name="Equation" r:id="rId6" imgW="177480" imgH="75960" progId="Equation.DSMT4">
                    <p:embed/>
                  </p:oleObj>
                </mc:Choice>
                <mc:Fallback>
                  <p:oleObj name="Equation" r:id="rId6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3333576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396" name="Equation" r:id="rId8" imgW="114120" imgH="177480" progId="Equation.DSMT4">
                    <p:embed/>
                  </p:oleObj>
                </mc:Choice>
                <mc:Fallback>
                  <p:oleObj name="Equation" r:id="rId8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0777064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397" name="Equation" r:id="rId10" imgW="177480" imgH="75960" progId="Equation.DSMT4">
                    <p:embed/>
                  </p:oleObj>
                </mc:Choice>
                <mc:Fallback>
                  <p:oleObj name="Equation" r:id="rId10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Arrow Connector 15"/>
          <p:cNvCxnSpPr/>
          <p:nvPr/>
        </p:nvCxnSpPr>
        <p:spPr>
          <a:xfrm>
            <a:off x="2195736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71528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0"/>
            <a:endCxn id="9" idx="0"/>
          </p:cNvCxnSpPr>
          <p:nvPr/>
        </p:nvCxnSpPr>
        <p:spPr>
          <a:xfrm rot="16200000" flipV="1">
            <a:off x="4770022" y="20664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668344" y="1988840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726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688" y="231031"/>
            <a:ext cx="834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266023"/>
              </p:ext>
            </p:extLst>
          </p:nvPr>
        </p:nvGraphicFramePr>
        <p:xfrm>
          <a:off x="4114800" y="1412776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43" name="Equation" r:id="rId4" imgW="914400" imgH="179640" progId="Equation.DSMT4">
                  <p:embed/>
                </p:oleObj>
              </mc:Choice>
              <mc:Fallback>
                <p:oleObj name="Equation" r:id="rId4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1412776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43608" y="1700808"/>
            <a:ext cx="6552728" cy="1080120"/>
            <a:chOff x="827584" y="1844824"/>
            <a:chExt cx="6552728" cy="1080120"/>
          </a:xfrm>
        </p:grpSpPr>
        <p:sp>
          <p:nvSpPr>
            <p:cNvPr id="8" name="Oval 7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9508823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44" name="Equation" r:id="rId6" imgW="177480" imgH="75960" progId="Equation.DSMT4">
                    <p:embed/>
                  </p:oleObj>
                </mc:Choice>
                <mc:Fallback>
                  <p:oleObj name="Equation" r:id="rId6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742474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45" name="Equation" r:id="rId8" imgW="114120" imgH="177480" progId="Equation.DSMT4">
                    <p:embed/>
                  </p:oleObj>
                </mc:Choice>
                <mc:Fallback>
                  <p:oleObj name="Equation" r:id="rId8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5176414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546" name="Equation" r:id="rId10" imgW="177480" imgH="75960" progId="Equation.DSMT4">
                    <p:embed/>
                  </p:oleObj>
                </mc:Choice>
                <mc:Fallback>
                  <p:oleObj name="Equation" r:id="rId10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Arrow Connector 15"/>
          <p:cNvCxnSpPr/>
          <p:nvPr/>
        </p:nvCxnSpPr>
        <p:spPr>
          <a:xfrm>
            <a:off x="2195736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71528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0"/>
            <a:endCxn id="9" idx="0"/>
          </p:cNvCxnSpPr>
          <p:nvPr/>
        </p:nvCxnSpPr>
        <p:spPr>
          <a:xfrm rot="16200000" flipV="1">
            <a:off x="4770022" y="20664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668344" y="1988840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043408"/>
              </p:ext>
            </p:extLst>
          </p:nvPr>
        </p:nvGraphicFramePr>
        <p:xfrm>
          <a:off x="5638800" y="990600"/>
          <a:ext cx="901700" cy="49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47" name="Equation" r:id="rId11" imgW="419040" imgH="228600" progId="Equation.DSMT4">
                  <p:embed/>
                </p:oleObj>
              </mc:Choice>
              <mc:Fallback>
                <p:oleObj name="Equation" r:id="rId11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8800" y="990600"/>
                        <a:ext cx="901700" cy="49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5536" y="2420888"/>
            <a:ext cx="6552728" cy="1080120"/>
            <a:chOff x="827584" y="1844824"/>
            <a:chExt cx="6552728" cy="1080120"/>
          </a:xfrm>
        </p:grpSpPr>
        <p:sp>
          <p:nvSpPr>
            <p:cNvPr id="5" name="Oval 4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1428590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617" name="Equation" r:id="rId3" imgW="177480" imgH="75960" progId="Equation.DSMT4">
                    <p:embed/>
                  </p:oleObj>
                </mc:Choice>
                <mc:Fallback>
                  <p:oleObj name="Equation" r:id="rId3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3740543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618" name="Equation" r:id="rId5" imgW="114120" imgH="177480" progId="Equation.DSMT4">
                    <p:embed/>
                  </p:oleObj>
                </mc:Choice>
                <mc:Fallback>
                  <p:oleObj name="Equation" r:id="rId5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1037882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619" name="Equation" r:id="rId7" imgW="177480" imgH="75960" progId="Equation.DSMT4">
                    <p:embed/>
                  </p:oleObj>
                </mc:Choice>
                <mc:Fallback>
                  <p:oleObj name="Equation" r:id="rId7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" name="Straight Arrow Connector 12"/>
          <p:cNvCxnSpPr/>
          <p:nvPr/>
        </p:nvCxnSpPr>
        <p:spPr>
          <a:xfrm>
            <a:off x="1547664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23456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205537"/>
              </p:ext>
            </p:extLst>
          </p:nvPr>
        </p:nvGraphicFramePr>
        <p:xfrm>
          <a:off x="457200" y="3979862"/>
          <a:ext cx="3176587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20" name="Equation" r:id="rId8" imgW="1028520" imgH="685800" progId="Equation.DSMT4">
                  <p:embed/>
                </p:oleObj>
              </mc:Choice>
              <mc:Fallback>
                <p:oleObj name="Equation" r:id="rId8" imgW="10285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3979862"/>
                        <a:ext cx="3176587" cy="211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94101"/>
              </p:ext>
            </p:extLst>
          </p:nvPr>
        </p:nvGraphicFramePr>
        <p:xfrm>
          <a:off x="2266950" y="1535113"/>
          <a:ext cx="10969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21" name="Equation" r:id="rId10" imgW="419040" imgH="228600" progId="Equation.DSMT4">
                  <p:embed/>
                </p:oleObj>
              </mc:Choice>
              <mc:Fallback>
                <p:oleObj name="Equation" r:id="rId10" imgW="419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535113"/>
                        <a:ext cx="10969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6200000" flipV="1">
            <a:off x="4121950" y="92672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600408"/>
              </p:ext>
            </p:extLst>
          </p:nvPr>
        </p:nvGraphicFramePr>
        <p:xfrm>
          <a:off x="6488113" y="1425575"/>
          <a:ext cx="2427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22" name="Equation" r:id="rId12" imgW="1117440" imgH="431640" progId="Equation.DSMT4">
                  <p:embed/>
                </p:oleObj>
              </mc:Choice>
              <mc:Fallback>
                <p:oleObj name="Equation" r:id="rId12" imgW="111744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1425575"/>
                        <a:ext cx="24272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2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5536" y="2420888"/>
            <a:ext cx="6552728" cy="1080120"/>
            <a:chOff x="827584" y="1844824"/>
            <a:chExt cx="6552728" cy="1080120"/>
          </a:xfrm>
        </p:grpSpPr>
        <p:sp>
          <p:nvSpPr>
            <p:cNvPr id="5" name="Oval 4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5162537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66" name="Equation" r:id="rId3" imgW="177480" imgH="75960" progId="Equation.DSMT4">
                    <p:embed/>
                  </p:oleObj>
                </mc:Choice>
                <mc:Fallback>
                  <p:oleObj name="Equation" r:id="rId3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4090425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67" name="Equation" r:id="rId5" imgW="114120" imgH="177480" progId="Equation.DSMT4">
                    <p:embed/>
                  </p:oleObj>
                </mc:Choice>
                <mc:Fallback>
                  <p:oleObj name="Equation" r:id="rId5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372702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68" name="Equation" r:id="rId7" imgW="177480" imgH="75960" progId="Equation.DSMT4">
                    <p:embed/>
                  </p:oleObj>
                </mc:Choice>
                <mc:Fallback>
                  <p:oleObj name="Equation" r:id="rId7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" name="Straight Arrow Connector 12"/>
          <p:cNvCxnSpPr/>
          <p:nvPr/>
        </p:nvCxnSpPr>
        <p:spPr>
          <a:xfrm>
            <a:off x="1547664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23456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695495"/>
              </p:ext>
            </p:extLst>
          </p:nvPr>
        </p:nvGraphicFramePr>
        <p:xfrm>
          <a:off x="433388" y="3598862"/>
          <a:ext cx="3176587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69" name="Equation" r:id="rId8" imgW="1028520" imgH="685800" progId="Equation.DSMT4">
                  <p:embed/>
                </p:oleObj>
              </mc:Choice>
              <mc:Fallback>
                <p:oleObj name="Equation" r:id="rId8" imgW="10285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88" y="3598862"/>
                        <a:ext cx="3176587" cy="211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677060"/>
              </p:ext>
            </p:extLst>
          </p:nvPr>
        </p:nvGraphicFramePr>
        <p:xfrm>
          <a:off x="3848100" y="3314700"/>
          <a:ext cx="4179888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70" name="Equation" r:id="rId10" imgW="2044440" imgH="914400" progId="Equation.DSMT4">
                  <p:embed/>
                </p:oleObj>
              </mc:Choice>
              <mc:Fallback>
                <p:oleObj name="Equation" r:id="rId10" imgW="20444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48100" y="3314700"/>
                        <a:ext cx="4179888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482921"/>
              </p:ext>
            </p:extLst>
          </p:nvPr>
        </p:nvGraphicFramePr>
        <p:xfrm>
          <a:off x="2266950" y="1535113"/>
          <a:ext cx="10969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71" name="Equation" r:id="rId12" imgW="419040" imgH="228600" progId="Equation.DSMT4">
                  <p:embed/>
                </p:oleObj>
              </mc:Choice>
              <mc:Fallback>
                <p:oleObj name="Equation" r:id="rId12" imgW="419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535113"/>
                        <a:ext cx="10969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6200000" flipV="1">
            <a:off x="4121950" y="92672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791268"/>
              </p:ext>
            </p:extLst>
          </p:nvPr>
        </p:nvGraphicFramePr>
        <p:xfrm>
          <a:off x="6488113" y="1501775"/>
          <a:ext cx="2427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72" name="Equation" r:id="rId14" imgW="1117440" imgH="431640" progId="Equation.DSMT4">
                  <p:embed/>
                </p:oleObj>
              </mc:Choice>
              <mc:Fallback>
                <p:oleObj name="Equation" r:id="rId14" imgW="111744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1501775"/>
                        <a:ext cx="24272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le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7865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5536" y="2420888"/>
            <a:ext cx="6552728" cy="1080120"/>
            <a:chOff x="827584" y="1844824"/>
            <a:chExt cx="6552728" cy="1080120"/>
          </a:xfrm>
        </p:grpSpPr>
        <p:sp>
          <p:nvSpPr>
            <p:cNvPr id="5" name="Oval 4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0952420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30" name="Equation" r:id="rId3" imgW="177480" imgH="75960" progId="Equation.DSMT4">
                    <p:embed/>
                  </p:oleObj>
                </mc:Choice>
                <mc:Fallback>
                  <p:oleObj name="Equation" r:id="rId3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0857999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31" name="Equation" r:id="rId5" imgW="114120" imgH="177480" progId="Equation.DSMT4">
                    <p:embed/>
                  </p:oleObj>
                </mc:Choice>
                <mc:Fallback>
                  <p:oleObj name="Equation" r:id="rId5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861588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32" name="Equation" r:id="rId7" imgW="177480" imgH="75960" progId="Equation.DSMT4">
                    <p:embed/>
                  </p:oleObj>
                </mc:Choice>
                <mc:Fallback>
                  <p:oleObj name="Equation" r:id="rId7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" name="Straight Arrow Connector 12"/>
          <p:cNvCxnSpPr/>
          <p:nvPr/>
        </p:nvCxnSpPr>
        <p:spPr>
          <a:xfrm>
            <a:off x="1547664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23456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54396"/>
              </p:ext>
            </p:extLst>
          </p:nvPr>
        </p:nvGraphicFramePr>
        <p:xfrm>
          <a:off x="414338" y="3908425"/>
          <a:ext cx="321627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3" name="Equation" r:id="rId8" imgW="1041120" imgH="241200" progId="Equation.DSMT4">
                  <p:embed/>
                </p:oleObj>
              </mc:Choice>
              <mc:Fallback>
                <p:oleObj name="Equation" r:id="rId8" imgW="1041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338" y="3908425"/>
                        <a:ext cx="3216275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051289"/>
              </p:ext>
            </p:extLst>
          </p:nvPr>
        </p:nvGraphicFramePr>
        <p:xfrm>
          <a:off x="3848100" y="3314700"/>
          <a:ext cx="4179888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4" name="Equation" r:id="rId10" imgW="2044440" imgH="914400" progId="Equation.DSMT4">
                  <p:embed/>
                </p:oleObj>
              </mc:Choice>
              <mc:Fallback>
                <p:oleObj name="Equation" r:id="rId10" imgW="20444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48100" y="3314700"/>
                        <a:ext cx="4179888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712068"/>
              </p:ext>
            </p:extLst>
          </p:nvPr>
        </p:nvGraphicFramePr>
        <p:xfrm>
          <a:off x="2266950" y="1535113"/>
          <a:ext cx="10969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5" name="Equation" r:id="rId12" imgW="419040" imgH="228600" progId="Equation.DSMT4">
                  <p:embed/>
                </p:oleObj>
              </mc:Choice>
              <mc:Fallback>
                <p:oleObj name="Equation" r:id="rId12" imgW="419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535113"/>
                        <a:ext cx="10969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6200000" flipV="1">
            <a:off x="4121950" y="92672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63651"/>
              </p:ext>
            </p:extLst>
          </p:nvPr>
        </p:nvGraphicFramePr>
        <p:xfrm>
          <a:off x="6488113" y="1501775"/>
          <a:ext cx="2427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6" name="Equation" r:id="rId14" imgW="1117440" imgH="431640" progId="Equation.DSMT4">
                  <p:embed/>
                </p:oleObj>
              </mc:Choice>
              <mc:Fallback>
                <p:oleObj name="Equation" r:id="rId14" imgW="1117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1501775"/>
                        <a:ext cx="24272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2280444" y="3645024"/>
            <a:ext cx="1427460" cy="11521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59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95536" y="2420888"/>
            <a:ext cx="6552728" cy="1080120"/>
            <a:chOff x="827584" y="1844824"/>
            <a:chExt cx="6552728" cy="1080120"/>
          </a:xfrm>
        </p:grpSpPr>
        <p:sp>
          <p:nvSpPr>
            <p:cNvPr id="5" name="Oval 4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3467684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756" name="Equation" r:id="rId3" imgW="177480" imgH="75960" progId="Equation.DSMT4">
                    <p:embed/>
                  </p:oleObj>
                </mc:Choice>
                <mc:Fallback>
                  <p:oleObj name="Equation" r:id="rId3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423228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757" name="Equation" r:id="rId5" imgW="114120" imgH="177480" progId="Equation.DSMT4">
                    <p:embed/>
                  </p:oleObj>
                </mc:Choice>
                <mc:Fallback>
                  <p:oleObj name="Equation" r:id="rId5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023539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758" name="Equation" r:id="rId7" imgW="177480" imgH="75960" progId="Equation.DSMT4">
                    <p:embed/>
                  </p:oleObj>
                </mc:Choice>
                <mc:Fallback>
                  <p:oleObj name="Equation" r:id="rId7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3" name="Straight Arrow Connector 12"/>
          <p:cNvCxnSpPr/>
          <p:nvPr/>
        </p:nvCxnSpPr>
        <p:spPr>
          <a:xfrm>
            <a:off x="1547664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23456" y="2918594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8976"/>
              </p:ext>
            </p:extLst>
          </p:nvPr>
        </p:nvGraphicFramePr>
        <p:xfrm>
          <a:off x="414338" y="3908425"/>
          <a:ext cx="321627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59" name="Equation" r:id="rId8" imgW="1041120" imgH="241200" progId="Equation.DSMT4">
                  <p:embed/>
                </p:oleObj>
              </mc:Choice>
              <mc:Fallback>
                <p:oleObj name="Equation" r:id="rId8" imgW="10411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338" y="3908425"/>
                        <a:ext cx="3216275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22520"/>
              </p:ext>
            </p:extLst>
          </p:nvPr>
        </p:nvGraphicFramePr>
        <p:xfrm>
          <a:off x="3848100" y="3314700"/>
          <a:ext cx="4179888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0" name="Equation" r:id="rId10" imgW="2044440" imgH="914400" progId="Equation.DSMT4">
                  <p:embed/>
                </p:oleObj>
              </mc:Choice>
              <mc:Fallback>
                <p:oleObj name="Equation" r:id="rId10" imgW="20444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48100" y="3314700"/>
                        <a:ext cx="4179888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07454"/>
              </p:ext>
            </p:extLst>
          </p:nvPr>
        </p:nvGraphicFramePr>
        <p:xfrm>
          <a:off x="2266950" y="1535113"/>
          <a:ext cx="109696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1" name="Equation" r:id="rId12" imgW="419040" imgH="228600" progId="Equation.DSMT4">
                  <p:embed/>
                </p:oleObj>
              </mc:Choice>
              <mc:Fallback>
                <p:oleObj name="Equation" r:id="rId12" imgW="419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1535113"/>
                        <a:ext cx="109696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6200000" flipV="1">
            <a:off x="4121950" y="92672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207797"/>
              </p:ext>
            </p:extLst>
          </p:nvPr>
        </p:nvGraphicFramePr>
        <p:xfrm>
          <a:off x="6488113" y="1501775"/>
          <a:ext cx="24272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2" name="Equation" r:id="rId14" imgW="1117440" imgH="431640" progId="Equation.DSMT4">
                  <p:embed/>
                </p:oleObj>
              </mc:Choice>
              <mc:Fallback>
                <p:oleObj name="Equation" r:id="rId14" imgW="1117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1501775"/>
                        <a:ext cx="24272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2280444" y="3645024"/>
            <a:ext cx="1427460" cy="11521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476260"/>
              </p:ext>
            </p:extLst>
          </p:nvPr>
        </p:nvGraphicFramePr>
        <p:xfrm>
          <a:off x="114300" y="5429250"/>
          <a:ext cx="57531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3" name="Equation" r:id="rId16" imgW="2145960" imgH="469800" progId="Equation.DSMT4">
                  <p:embed/>
                </p:oleObj>
              </mc:Choice>
              <mc:Fallback>
                <p:oleObj name="Equation" r:id="rId16" imgW="2145960" imgH="469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5429250"/>
                        <a:ext cx="57531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079503"/>
              </p:ext>
            </p:extLst>
          </p:nvPr>
        </p:nvGraphicFramePr>
        <p:xfrm>
          <a:off x="6022975" y="5818188"/>
          <a:ext cx="20574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64" name="Equation" r:id="rId18" imgW="850680" imgH="203040" progId="Equation.DSMT4">
                  <p:embed/>
                </p:oleObj>
              </mc:Choice>
              <mc:Fallback>
                <p:oleObj name="Equation" r:id="rId18" imgW="850680" imgH="2030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5818188"/>
                        <a:ext cx="20574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1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688" y="231031"/>
            <a:ext cx="834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capacity</a:t>
            </a:r>
            <a:r>
              <a:rPr lang="en-US" sz="3600" b="1" dirty="0" smtClean="0"/>
              <a:t>: power law scaling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367993"/>
              </p:ext>
            </p:extLst>
          </p:nvPr>
        </p:nvGraphicFramePr>
        <p:xfrm>
          <a:off x="4114800" y="1412776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30" name="Equation" r:id="rId4" imgW="914400" imgH="179640" progId="Equation.DSMT4">
                  <p:embed/>
                </p:oleObj>
              </mc:Choice>
              <mc:Fallback>
                <p:oleObj name="Equation" r:id="rId4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1412776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43608" y="1700808"/>
            <a:ext cx="6552728" cy="1080120"/>
            <a:chOff x="827584" y="1844824"/>
            <a:chExt cx="6552728" cy="1080120"/>
          </a:xfrm>
        </p:grpSpPr>
        <p:sp>
          <p:nvSpPr>
            <p:cNvPr id="8" name="Oval 7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3325839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31" name="Equation" r:id="rId6" imgW="177480" imgH="75960" progId="Equation.DSMT4">
                    <p:embed/>
                  </p:oleObj>
                </mc:Choice>
                <mc:Fallback>
                  <p:oleObj name="Equation" r:id="rId6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6588287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32" name="Equation" r:id="rId8" imgW="114120" imgH="177480" progId="Equation.DSMT4">
                    <p:embed/>
                  </p:oleObj>
                </mc:Choice>
                <mc:Fallback>
                  <p:oleObj name="Equation" r:id="rId8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2031303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33" name="Equation" r:id="rId10" imgW="177480" imgH="75960" progId="Equation.DSMT4">
                    <p:embed/>
                  </p:oleObj>
                </mc:Choice>
                <mc:Fallback>
                  <p:oleObj name="Equation" r:id="rId10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Arrow Connector 15"/>
          <p:cNvCxnSpPr/>
          <p:nvPr/>
        </p:nvCxnSpPr>
        <p:spPr>
          <a:xfrm>
            <a:off x="2195736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71528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0"/>
            <a:endCxn id="9" idx="0"/>
          </p:cNvCxnSpPr>
          <p:nvPr/>
        </p:nvCxnSpPr>
        <p:spPr>
          <a:xfrm rot="16200000" flipV="1">
            <a:off x="4770022" y="20664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668344" y="1988840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74508"/>
              </p:ext>
            </p:extLst>
          </p:nvPr>
        </p:nvGraphicFramePr>
        <p:xfrm>
          <a:off x="5638800" y="990600"/>
          <a:ext cx="901700" cy="49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34" name="Equation" r:id="rId11" imgW="419040" imgH="228600" progId="Equation.DSMT4">
                  <p:embed/>
                </p:oleObj>
              </mc:Choice>
              <mc:Fallback>
                <p:oleObj name="Equation" r:id="rId11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8800" y="990600"/>
                        <a:ext cx="901700" cy="49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128247"/>
              </p:ext>
            </p:extLst>
          </p:nvPr>
        </p:nvGraphicFramePr>
        <p:xfrm>
          <a:off x="3352800" y="3779471"/>
          <a:ext cx="2133661" cy="1706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35" name="Equation" r:id="rId13" imgW="634680" imgH="507960" progId="Equation.DSMT4">
                  <p:embed/>
                </p:oleObj>
              </mc:Choice>
              <mc:Fallback>
                <p:oleObj name="Equation" r:id="rId13" imgW="6346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52800" y="3779471"/>
                        <a:ext cx="2133661" cy="1706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5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1679" y="231031"/>
            <a:ext cx="834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Retrieval </a:t>
            </a:r>
            <a:r>
              <a:rPr lang="en-US" sz="3600" b="1" dirty="0">
                <a:solidFill>
                  <a:srgbClr val="C00000"/>
                </a:solidFill>
              </a:rPr>
              <a:t>capacity</a:t>
            </a:r>
            <a:r>
              <a:rPr lang="en-US" sz="3600" b="1" dirty="0"/>
              <a:t>: </a:t>
            </a:r>
            <a:r>
              <a:rPr lang="en-US" sz="3600" b="1" dirty="0" smtClean="0"/>
              <a:t>power law scaling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751264"/>
              </p:ext>
            </p:extLst>
          </p:nvPr>
        </p:nvGraphicFramePr>
        <p:xfrm>
          <a:off x="4114800" y="1412776"/>
          <a:ext cx="9144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45" name="Equation" r:id="rId4" imgW="914400" imgH="179640" progId="Equation.DSMT4">
                  <p:embed/>
                </p:oleObj>
              </mc:Choice>
              <mc:Fallback>
                <p:oleObj name="Equation" r:id="rId4" imgW="914400" imgH="179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1412776"/>
                        <a:ext cx="914400" cy="17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43608" y="1700808"/>
            <a:ext cx="6552728" cy="1080120"/>
            <a:chOff x="827584" y="1844824"/>
            <a:chExt cx="6552728" cy="1080120"/>
          </a:xfrm>
        </p:grpSpPr>
        <p:sp>
          <p:nvSpPr>
            <p:cNvPr id="8" name="Oval 7"/>
            <p:cNvSpPr/>
            <p:nvPr/>
          </p:nvSpPr>
          <p:spPr>
            <a:xfrm>
              <a:off x="827584" y="1844824"/>
              <a:ext cx="1152128" cy="10801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555776" y="1844824"/>
              <a:ext cx="1008112" cy="9361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133602" y="1988840"/>
              <a:ext cx="798438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940152" y="2060848"/>
              <a:ext cx="64807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</a:t>
              </a:r>
              <a:endParaRPr lang="en-US" dirty="0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6888439"/>
                </p:ext>
              </p:extLst>
            </p:nvPr>
          </p:nvGraphicFramePr>
          <p:xfrm>
            <a:off x="5160566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546" name="Equation" r:id="rId6" imgW="177480" imgH="75960" progId="Equation.DSMT4">
                    <p:embed/>
                  </p:oleObj>
                </mc:Choice>
                <mc:Fallback>
                  <p:oleObj name="Equation" r:id="rId6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66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647659"/>
                </p:ext>
              </p:extLst>
            </p:nvPr>
          </p:nvGraphicFramePr>
          <p:xfrm>
            <a:off x="4514850" y="2209800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547" name="Equation" r:id="rId8" imgW="114120" imgH="177480" progId="Equation.DSMT4">
                    <p:embed/>
                  </p:oleObj>
                </mc:Choice>
                <mc:Fallback>
                  <p:oleObj name="Equation" r:id="rId8" imgW="1141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14850" y="2209800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652758"/>
                </p:ext>
              </p:extLst>
            </p:nvPr>
          </p:nvGraphicFramePr>
          <p:xfrm>
            <a:off x="6816750" y="2251596"/>
            <a:ext cx="5635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548" name="Equation" r:id="rId10" imgW="177480" imgH="75960" progId="Equation.DSMT4">
                    <p:embed/>
                  </p:oleObj>
                </mc:Choice>
                <mc:Fallback>
                  <p:oleObj name="Equation" r:id="rId10" imgW="177480" imgH="75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750" y="2251596"/>
                          <a:ext cx="5635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Arrow Connector 15"/>
          <p:cNvCxnSpPr/>
          <p:nvPr/>
        </p:nvCxnSpPr>
        <p:spPr>
          <a:xfrm>
            <a:off x="2195736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71528" y="2286000"/>
            <a:ext cx="5844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0"/>
            <a:endCxn id="9" idx="0"/>
          </p:cNvCxnSpPr>
          <p:nvPr/>
        </p:nvCxnSpPr>
        <p:spPr>
          <a:xfrm rot="16200000" flipV="1">
            <a:off x="4770022" y="206642"/>
            <a:ext cx="216024" cy="3204356"/>
          </a:xfrm>
          <a:prstGeom prst="curvedConnector3">
            <a:avLst>
              <a:gd name="adj1" fmla="val 205822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381188"/>
              </p:ext>
            </p:extLst>
          </p:nvPr>
        </p:nvGraphicFramePr>
        <p:xfrm>
          <a:off x="912813" y="3356992"/>
          <a:ext cx="32131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49" name="Equation" r:id="rId11" imgW="825480" imgH="203040" progId="Equation.DSMT4">
                  <p:embed/>
                </p:oleObj>
              </mc:Choice>
              <mc:Fallback>
                <p:oleObj name="Equation" r:id="rId11" imgW="825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3356992"/>
                        <a:ext cx="32131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826522"/>
              </p:ext>
            </p:extLst>
          </p:nvPr>
        </p:nvGraphicFramePr>
        <p:xfrm>
          <a:off x="4495800" y="3212976"/>
          <a:ext cx="21875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50" name="Equation" r:id="rId13" imgW="749160" imgH="419040" progId="Equation.DSMT4">
                  <p:embed/>
                </p:oleObj>
              </mc:Choice>
              <mc:Fallback>
                <p:oleObj name="Equation" r:id="rId13" imgW="749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12976"/>
                        <a:ext cx="218757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7668344" y="1988840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593918"/>
              </p:ext>
            </p:extLst>
          </p:nvPr>
        </p:nvGraphicFramePr>
        <p:xfrm>
          <a:off x="566738" y="4365104"/>
          <a:ext cx="38068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51" name="Equation" r:id="rId15" imgW="977760" imgH="228600" progId="Equation.DSMT4">
                  <p:embed/>
                </p:oleObj>
              </mc:Choice>
              <mc:Fallback>
                <p:oleObj name="Equation" r:id="rId15" imgW="977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4365104"/>
                        <a:ext cx="38068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29000" y="6260068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Romani et al, Neural Computation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1789" y="116632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</a:t>
            </a:r>
            <a:r>
              <a:rPr lang="en-US" sz="2800" b="1" dirty="0" smtClean="0"/>
              <a:t>imulations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56" y="1340768"/>
            <a:ext cx="6317844" cy="47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1789" y="116632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</a:t>
            </a:r>
            <a:r>
              <a:rPr lang="en-US" sz="2800" b="1" dirty="0" smtClean="0"/>
              <a:t>imulations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5564992" cy="4170739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379990"/>
              </p:ext>
            </p:extLst>
          </p:nvPr>
        </p:nvGraphicFramePr>
        <p:xfrm>
          <a:off x="3917950" y="18796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0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7950" y="18796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725062"/>
              </p:ext>
            </p:extLst>
          </p:nvPr>
        </p:nvGraphicFramePr>
        <p:xfrm>
          <a:off x="5029200" y="1981200"/>
          <a:ext cx="370681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1" name="Equation" r:id="rId7" imgW="952200" imgH="215640" progId="Equation.DSMT4">
                  <p:embed/>
                </p:oleObj>
              </mc:Choice>
              <mc:Fallback>
                <p:oleObj name="Equation" r:id="rId7" imgW="952200" imgH="215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981200"/>
                        <a:ext cx="3706813" cy="839788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89970"/>
              </p:ext>
            </p:extLst>
          </p:nvPr>
        </p:nvGraphicFramePr>
        <p:xfrm>
          <a:off x="5037138" y="2995613"/>
          <a:ext cx="3954462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2" name="Equation" r:id="rId9" imgW="1015920" imgH="444240" progId="Equation.DSMT4">
                  <p:embed/>
                </p:oleObj>
              </mc:Choice>
              <mc:Fallback>
                <p:oleObj name="Equation" r:id="rId9" imgW="101592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138" y="2995613"/>
                        <a:ext cx="3954462" cy="17287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2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8" y="2248521"/>
            <a:ext cx="6822831" cy="385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‘Easy’ vs ‘difficult’ words</a:t>
            </a: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12" b="52234"/>
          <a:stretch/>
        </p:blipFill>
        <p:spPr>
          <a:xfrm>
            <a:off x="1447800" y="1905000"/>
            <a:ext cx="4572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019800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 et al, 2015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447800" y="1828800"/>
            <a:ext cx="6096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‘Easy’ vs ‘difficult’ words</a:t>
            </a: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96752"/>
            <a:ext cx="5760640" cy="4536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019800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 et al,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subtle recall statistics</a:t>
            </a:r>
            <a:endParaRPr lang="en-US" sz="3600" dirty="0"/>
          </a:p>
        </p:txBody>
      </p:sp>
      <p:pic>
        <p:nvPicPr>
          <p:cNvPr id="368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1235"/>
            <a:ext cx="7071402" cy="309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3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More subtle recall statistics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68760"/>
            <a:ext cx="7560840" cy="4392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5733256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 et al,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953" y="116632"/>
            <a:ext cx="6636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Interim conclusions/further questions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7136" y="1196752"/>
            <a:ext cx="8369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buFont typeface="Arial" pitchFamily="34" charset="0"/>
              <a:buChar char="•"/>
            </a:pPr>
            <a:r>
              <a:rPr lang="en-US" sz="2400" dirty="0" smtClean="0"/>
              <a:t> Universal power laws of associative retrieval of items from </a:t>
            </a:r>
          </a:p>
          <a:p>
            <a:pPr rtl="0"/>
            <a:r>
              <a:rPr lang="en-US" sz="2400" dirty="0" smtClean="0"/>
              <a:t>   long-term memory </a:t>
            </a:r>
            <a:r>
              <a:rPr lang="en-US" sz="2400" b="1" dirty="0" smtClean="0"/>
              <a:t>without external cues.</a:t>
            </a:r>
          </a:p>
          <a:p>
            <a:pPr rtl="0"/>
            <a:endParaRPr lang="en-US" sz="2400" dirty="0" smtClean="0"/>
          </a:p>
          <a:p>
            <a:pPr rtl="0">
              <a:buFont typeface="Arial" pitchFamily="34" charset="0"/>
              <a:buChar char="•"/>
            </a:pPr>
            <a:r>
              <a:rPr lang="en-US" sz="2400" dirty="0" smtClean="0"/>
              <a:t> Retrieval capacity </a:t>
            </a:r>
            <a:r>
              <a:rPr lang="en-US" sz="2400" dirty="0" err="1" smtClean="0"/>
              <a:t>vs</a:t>
            </a:r>
            <a:r>
              <a:rPr lang="en-US" sz="2400" dirty="0" smtClean="0"/>
              <a:t> storage capacity</a:t>
            </a:r>
          </a:p>
          <a:p>
            <a:pPr rtl="0">
              <a:buFont typeface="Arial" pitchFamily="34" charset="0"/>
              <a:buChar char="•"/>
            </a:pPr>
            <a:endParaRPr lang="en-US" sz="2400" dirty="0" smtClean="0"/>
          </a:p>
          <a:p>
            <a:pPr rtl="0">
              <a:buFont typeface="Arial" pitchFamily="34" charset="0"/>
              <a:buChar char="•"/>
            </a:pPr>
            <a:r>
              <a:rPr lang="en-US" sz="2400" dirty="0" smtClean="0"/>
              <a:t> Sparse representations result in larger retrieval capacity</a:t>
            </a:r>
          </a:p>
          <a:p>
            <a:pPr rtl="0">
              <a:buFont typeface="Arial" pitchFamily="34" charset="0"/>
              <a:buChar char="•"/>
            </a:pPr>
            <a:endParaRPr lang="en-US" sz="2400" dirty="0"/>
          </a:p>
          <a:p>
            <a:pPr rtl="0">
              <a:buFont typeface="Arial" pitchFamily="34" charset="0"/>
              <a:buChar char="•"/>
            </a:pPr>
            <a:r>
              <a:rPr lang="en-US" sz="2400" dirty="0" smtClean="0"/>
              <a:t>‘Easy’ </a:t>
            </a:r>
            <a:r>
              <a:rPr lang="en-US" dirty="0" smtClean="0"/>
              <a:t>items </a:t>
            </a:r>
            <a:r>
              <a:rPr lang="en-US" sz="2400" dirty="0" smtClean="0"/>
              <a:t>may interfere with recall of ‘difficult’ items</a:t>
            </a:r>
          </a:p>
          <a:p>
            <a:pPr rtl="0">
              <a:buFont typeface="Arial" pitchFamily="34" charset="0"/>
              <a:buChar char="•"/>
            </a:pPr>
            <a:endParaRPr lang="en-US" sz="2400" dirty="0"/>
          </a:p>
          <a:p>
            <a:pPr rtl="0">
              <a:buFont typeface="Arial" pitchFamily="34" charset="0"/>
              <a:buChar char="•"/>
            </a:pPr>
            <a:r>
              <a:rPr lang="en-US" sz="2400" dirty="0" smtClean="0"/>
              <a:t>Are there ‘easy’ and ‘difficult’ words?</a:t>
            </a:r>
          </a:p>
        </p:txBody>
      </p:sp>
    </p:spTree>
    <p:extLst>
      <p:ext uri="{BB962C8B-B14F-4D97-AF65-F5344CB8AC3E}">
        <p14:creationId xmlns:p14="http://schemas.microsoft.com/office/powerpoint/2010/main" val="10145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recall data set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59" y="1533747"/>
            <a:ext cx="1350233" cy="189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132856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2400" dirty="0" smtClean="0"/>
              <a:t>170 subjects</a:t>
            </a:r>
          </a:p>
          <a:p>
            <a:pPr rtl="0"/>
            <a:endParaRPr lang="en-US" dirty="0"/>
          </a:p>
          <a:p>
            <a:pPr rtl="0"/>
            <a:r>
              <a:rPr lang="en-US" sz="2400" dirty="0" smtClean="0"/>
              <a:t>112 trials/6 sessions per subject</a:t>
            </a:r>
          </a:p>
          <a:p>
            <a:pPr rtl="0"/>
            <a:endParaRPr lang="en-US" dirty="0"/>
          </a:p>
          <a:p>
            <a:pPr rtl="0"/>
            <a:r>
              <a:rPr lang="en-US" sz="2400" dirty="0" smtClean="0"/>
              <a:t>L=16 words per list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374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 of recall performance across trials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91909" y="1988840"/>
            <a:ext cx="7680851" cy="28803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763688" y="2780928"/>
            <a:ext cx="1296144" cy="3600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5004048" y="1772816"/>
            <a:ext cx="144016" cy="504056"/>
          </a:xfrm>
          <a:prstGeom prst="downArrow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of recall performance: </a:t>
            </a:r>
            <a:br>
              <a:rPr lang="en-US" dirty="0" smtClean="0"/>
            </a:br>
            <a:r>
              <a:rPr lang="en-US" dirty="0" smtClean="0"/>
              <a:t>data vs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26" y="1595065"/>
            <a:ext cx="5816302" cy="436222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4572000" y="1664804"/>
            <a:ext cx="144016" cy="252028"/>
          </a:xfrm>
          <a:prstGeom prst="downArrow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004048" y="3753036"/>
            <a:ext cx="144016" cy="252028"/>
          </a:xfrm>
          <a:prstGeom prst="downArrow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of recall performance: </a:t>
            </a:r>
            <a:br>
              <a:rPr lang="en-US" dirty="0" smtClean="0"/>
            </a:br>
            <a:r>
              <a:rPr lang="en-US" dirty="0" smtClean="0"/>
              <a:t>data vs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26" y="1595065"/>
            <a:ext cx="5816302" cy="436222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4572000" y="1664804"/>
            <a:ext cx="144016" cy="252028"/>
          </a:xfrm>
          <a:prstGeom prst="downArrow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004048" y="3753036"/>
            <a:ext cx="144016" cy="252028"/>
          </a:xfrm>
          <a:prstGeom prst="downArrow">
            <a:avLst/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572000" y="3753036"/>
            <a:ext cx="144016" cy="252028"/>
          </a:xfrm>
          <a:prstGeom prst="downArrow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411760" y="6237312"/>
            <a:ext cx="648072" cy="10801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9912" y="609329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</a:t>
            </a:r>
            <a:r>
              <a:rPr lang="en-US" dirty="0" err="1" smtClean="0"/>
              <a:t>recency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sz="2800" dirty="0" smtClean="0"/>
              <a:t>Distribution of recall probabilities over a pool of  ~1500 words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54" y="1447800"/>
            <a:ext cx="61803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Primacy and </a:t>
            </a:r>
            <a:r>
              <a:rPr lang="en-US" sz="2800" b="1" dirty="0" err="1"/>
              <a:t>r</a:t>
            </a:r>
            <a:r>
              <a:rPr lang="en-US" sz="2800" b="1" dirty="0" err="1" smtClean="0"/>
              <a:t>ecency</a:t>
            </a:r>
            <a:r>
              <a:rPr lang="en-US" sz="2800" b="1" dirty="0" smtClean="0"/>
              <a:t> in free recall </a:t>
            </a:r>
            <a:endParaRPr lang="en-US" sz="2800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28" y="867021"/>
            <a:ext cx="60674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6324600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Howard &amp; </a:t>
            </a:r>
            <a:r>
              <a:rPr lang="en-US" dirty="0" err="1" smtClean="0"/>
              <a:t>Kahana</a:t>
            </a:r>
            <a:r>
              <a:rPr lang="en-US" dirty="0" smtClean="0"/>
              <a:t> 1999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0938" y="593998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Serial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1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Easy </a:t>
            </a:r>
            <a:r>
              <a:rPr lang="en-US" sz="2800" b="1" dirty="0" err="1" smtClean="0"/>
              <a:t>vs</a:t>
            </a:r>
            <a:r>
              <a:rPr lang="en-US" sz="2800" b="1" dirty="0" smtClean="0"/>
              <a:t> difficult words</a:t>
            </a:r>
            <a:endParaRPr lang="en-US" sz="2800" b="1" dirty="0"/>
          </a:p>
        </p:txBody>
      </p:sp>
      <p:pic>
        <p:nvPicPr>
          <p:cNvPr id="428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5" t="8261" b="47659"/>
          <a:stretch/>
        </p:blipFill>
        <p:spPr bwMode="auto">
          <a:xfrm>
            <a:off x="2485925" y="2013994"/>
            <a:ext cx="4295875" cy="324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5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Recall probability and recall position of the word</a:t>
            </a:r>
          </a:p>
        </p:txBody>
      </p:sp>
      <p:pic>
        <p:nvPicPr>
          <p:cNvPr id="428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8" r="48161"/>
          <a:stretch/>
        </p:blipFill>
        <p:spPr bwMode="auto">
          <a:xfrm>
            <a:off x="1561332" y="2780928"/>
            <a:ext cx="4594844" cy="370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0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Recall statistics: data </a:t>
            </a:r>
            <a:r>
              <a:rPr lang="en-US" sz="3600" b="1" dirty="0" err="1" smtClean="0"/>
              <a:t>vs</a:t>
            </a:r>
            <a:r>
              <a:rPr lang="en-US" sz="3600" b="1" dirty="0" smtClean="0"/>
              <a:t> model</a:t>
            </a: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1"/>
          <a:stretch/>
        </p:blipFill>
        <p:spPr>
          <a:xfrm>
            <a:off x="1475656" y="1268760"/>
            <a:ext cx="6120680" cy="4435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5517232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 et al,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the model of free 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68" y="2248521"/>
            <a:ext cx="6822831" cy="385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Primacy and </a:t>
            </a:r>
            <a:r>
              <a:rPr lang="en-US" sz="2800" b="1" dirty="0" err="1"/>
              <a:t>r</a:t>
            </a:r>
            <a:r>
              <a:rPr lang="en-US" sz="2800" b="1" dirty="0" err="1" smtClean="0"/>
              <a:t>ecency</a:t>
            </a:r>
            <a:r>
              <a:rPr lang="en-US" sz="2800" b="1" dirty="0" smtClean="0"/>
              <a:t> in free recall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7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Primacy and </a:t>
            </a:r>
            <a:r>
              <a:rPr lang="en-US" sz="2800" b="1" dirty="0" err="1"/>
              <a:t>r</a:t>
            </a:r>
            <a:r>
              <a:rPr lang="en-US" sz="2800" b="1" dirty="0" err="1" smtClean="0"/>
              <a:t>ecency</a:t>
            </a:r>
            <a:r>
              <a:rPr lang="en-US" sz="2800" b="1" dirty="0" smtClean="0"/>
              <a:t> in free recall </a:t>
            </a:r>
            <a:endParaRPr lang="en-US" sz="2800" dirty="0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28" y="867021"/>
            <a:ext cx="60674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6324600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Howard &amp; </a:t>
            </a:r>
            <a:r>
              <a:rPr lang="en-US" dirty="0" err="1" smtClean="0"/>
              <a:t>Kahana</a:t>
            </a:r>
            <a:r>
              <a:rPr lang="en-US" dirty="0" smtClean="0"/>
              <a:t> 1999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0938" y="593998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Serial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9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Contiguity</a:t>
            </a:r>
            <a:endParaRPr lang="en-US" sz="2800" dirty="0"/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" b="545"/>
          <a:stretch/>
        </p:blipFill>
        <p:spPr bwMode="auto">
          <a:xfrm>
            <a:off x="1409700" y="1116000"/>
            <a:ext cx="51435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73099" y="6324600"/>
            <a:ext cx="2018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Kahana</a:t>
            </a:r>
            <a:r>
              <a:rPr lang="en-US" dirty="0" smtClean="0"/>
              <a:t> 1996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6172200"/>
            <a:ext cx="448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last item recalled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293209" y="2969610"/>
            <a:ext cx="457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response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Time course of recall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61" b="50000"/>
          <a:stretch/>
        </p:blipFill>
        <p:spPr>
          <a:xfrm>
            <a:off x="1626671" y="1619993"/>
            <a:ext cx="5249585" cy="46290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51463" y="1844824"/>
            <a:ext cx="968609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Building the model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790700"/>
            <a:ext cx="75819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6243935"/>
            <a:ext cx="532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, Romani &amp; </a:t>
            </a:r>
            <a:r>
              <a:rPr lang="en-US" dirty="0" err="1" smtClean="0"/>
              <a:t>Tsodyks</a:t>
            </a:r>
            <a:r>
              <a:rPr lang="en-US" dirty="0" smtClean="0"/>
              <a:t>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4" name="Table 1503"/>
          <p:cNvGraphicFramePr>
            <a:graphicFrameLocks noGrp="1"/>
          </p:cNvGraphicFramePr>
          <p:nvPr/>
        </p:nvGraphicFramePr>
        <p:xfrm>
          <a:off x="2413000" y="2243931"/>
          <a:ext cx="4318000" cy="3238500"/>
        </p:xfrm>
        <a:graphic>
          <a:graphicData uri="http://schemas.openxmlformats.org/drawingml/2006/table">
            <a:tbl>
              <a:tblPr/>
              <a:tblGrid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19200" y="1143000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Similarity matrix for the presented words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Search of associative memory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Raaijmakers</a:t>
            </a:r>
            <a:r>
              <a:rPr lang="en-US" sz="2800" dirty="0" smtClean="0"/>
              <a:t> &amp; </a:t>
            </a:r>
            <a:r>
              <a:rPr lang="en-US" sz="2800" dirty="0" err="1" smtClean="0"/>
              <a:t>Shifrin</a:t>
            </a:r>
            <a:r>
              <a:rPr lang="en-US" sz="2800" dirty="0" smtClean="0"/>
              <a:t> 1980)</a:t>
            </a:r>
            <a:endParaRPr lang="en-US" sz="2800" dirty="0"/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33649"/>
            <a:ext cx="4229100" cy="519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13000" y="2243931"/>
          <a:ext cx="4318000" cy="3238500"/>
        </p:xfrm>
        <a:graphic>
          <a:graphicData uri="http://schemas.openxmlformats.org/drawingml/2006/table">
            <a:tbl>
              <a:tblPr/>
              <a:tblGrid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76600" y="1143000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Primacy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587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838141"/>
              </p:ext>
            </p:extLst>
          </p:nvPr>
        </p:nvGraphicFramePr>
        <p:xfrm>
          <a:off x="2413000" y="2243931"/>
          <a:ext cx="4318000" cy="3238500"/>
        </p:xfrm>
        <a:graphic>
          <a:graphicData uri="http://schemas.openxmlformats.org/drawingml/2006/table">
            <a:tbl>
              <a:tblPr/>
              <a:tblGrid>
                <a:gridCol w="254000"/>
                <a:gridCol w="254000"/>
                <a:gridCol w="279400"/>
                <a:gridCol w="2286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76600" y="1143000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Contiguity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5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13000" y="2243931"/>
          <a:ext cx="4318000" cy="3225165"/>
        </p:xfrm>
        <a:graphic>
          <a:graphicData uri="http://schemas.openxmlformats.org/drawingml/2006/table">
            <a:tbl>
              <a:tblPr/>
              <a:tblGrid>
                <a:gridCol w="254000"/>
                <a:gridCol w="254000"/>
                <a:gridCol w="279400"/>
                <a:gridCol w="2286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  <a:gridCol w="254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69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7000" y="1143000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Full similarity matrix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24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800" dirty="0" smtClean="0"/>
              <a:t>Stochastic retrieval</a:t>
            </a:r>
            <a:endParaRPr lang="en-US" sz="2800" dirty="0"/>
          </a:p>
        </p:txBody>
      </p:sp>
      <p:pic>
        <p:nvPicPr>
          <p:cNvPr id="432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5943600" cy="298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171407"/>
              </p:ext>
            </p:extLst>
          </p:nvPr>
        </p:nvGraphicFramePr>
        <p:xfrm>
          <a:off x="2133600" y="1524000"/>
          <a:ext cx="4279911" cy="77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35" name="Equation" r:id="rId4" imgW="1333440" imgH="241200" progId="Equation.DSMT4">
                  <p:embed/>
                </p:oleObj>
              </mc:Choice>
              <mc:Fallback>
                <p:oleObj name="Equation" r:id="rId4" imgW="1333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1524000"/>
                        <a:ext cx="4279911" cy="77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76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Free recall model</a:t>
            </a: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12776"/>
            <a:ext cx="5119146" cy="5103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6412468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Katkov</a:t>
            </a:r>
            <a:r>
              <a:rPr lang="en-US" dirty="0" smtClean="0"/>
              <a:t> et al,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Free recall </a:t>
            </a:r>
            <a:r>
              <a:rPr lang="en-US" sz="3600" b="1" dirty="0" smtClean="0"/>
              <a:t>extended model</a:t>
            </a: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7" y="1988840"/>
            <a:ext cx="5485765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Fitting the model to the data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2" b="35058"/>
          <a:stretch/>
        </p:blipFill>
        <p:spPr>
          <a:xfrm>
            <a:off x="533400" y="1764000"/>
            <a:ext cx="7804395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6320135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Associative recall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632013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Naïve 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42819" y="54864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Serial position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32004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# words recalled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82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Directions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286000"/>
            <a:ext cx="6702476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rtl="0"/>
            <a:r>
              <a:rPr lang="en-US" dirty="0" smtClean="0"/>
              <a:t>1. Universality of scaling laws of recall.</a:t>
            </a:r>
            <a:endParaRPr lang="en-US" i="1" dirty="0" smtClean="0"/>
          </a:p>
          <a:p>
            <a:pPr rtl="0"/>
            <a:r>
              <a:rPr lang="en-US" dirty="0" smtClean="0"/>
              <a:t>2. Retrieval of hierarchically organized data. </a:t>
            </a:r>
          </a:p>
          <a:p>
            <a:pPr rtl="0"/>
            <a:r>
              <a:rPr lang="en-US" dirty="0" smtClean="0"/>
              <a:t>3. </a:t>
            </a:r>
            <a:r>
              <a:rPr lang="en-US" dirty="0" err="1" smtClean="0"/>
              <a:t>Stochasticity</a:t>
            </a:r>
            <a:r>
              <a:rPr lang="en-US" dirty="0"/>
              <a:t> </a:t>
            </a:r>
            <a:r>
              <a:rPr lang="en-US" dirty="0" smtClean="0"/>
              <a:t>of retrieval: time course of recall</a:t>
            </a:r>
          </a:p>
          <a:p>
            <a:pPr rtl="0"/>
            <a:r>
              <a:rPr lang="en-US" dirty="0" smtClean="0"/>
              <a:t>4. Neural network implementation </a:t>
            </a:r>
          </a:p>
          <a:p>
            <a:pPr rtl="0"/>
            <a:r>
              <a:rPr lang="en-US" dirty="0"/>
              <a:t>5</a:t>
            </a:r>
            <a:r>
              <a:rPr lang="en-US" dirty="0" smtClean="0"/>
              <a:t>. Learning to recall (?)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8" name="Picture 2" descr="Landscape 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600575"/>
            <a:ext cx="5278437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41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524000"/>
          </a:xfrm>
          <a:solidFill>
            <a:schemeClr val="bg1"/>
          </a:solidFill>
        </p:spPr>
        <p:txBody>
          <a:bodyPr/>
          <a:lstStyle/>
          <a:p>
            <a:pPr rtl="0"/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sz="3600" dirty="0">
                <a:solidFill>
                  <a:srgbClr val="660066"/>
                </a:solidFill>
              </a:rPr>
              <a:t>Neural network models of long-term </a:t>
            </a:r>
            <a:r>
              <a:rPr lang="en-US" sz="3600" dirty="0" smtClean="0">
                <a:solidFill>
                  <a:srgbClr val="660066"/>
                </a:solidFill>
              </a:rPr>
              <a:t>memory (‘Hopfield model’)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0" y="1066800"/>
            <a:ext cx="9372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rtl="0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006600"/>
              </a:solidFill>
            </a:endParaRPr>
          </a:p>
          <a:p>
            <a:pPr marL="609600" indent="-609600" rtl="0">
              <a:spcBef>
                <a:spcPct val="20000"/>
              </a:spcBef>
            </a:pPr>
            <a:r>
              <a:rPr lang="en-US"/>
              <a:t>	Memories are represented as </a:t>
            </a:r>
            <a:r>
              <a:rPr lang="en-US">
                <a:solidFill>
                  <a:srgbClr val="660066"/>
                </a:solidFill>
              </a:rPr>
              <a:t>attractors</a:t>
            </a:r>
            <a:r>
              <a:rPr lang="en-US"/>
              <a:t> (stable states) of network dynamics. </a:t>
            </a:r>
          </a:p>
          <a:p>
            <a:pPr marL="1108075" lvl="1" indent="-533400" rtl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/>
              <a:t>Attractor = internal representation (memory) of a stimulus </a:t>
            </a:r>
          </a:p>
          <a:p>
            <a:pPr marL="1108075" lvl="1" indent="-533400" rtl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/>
              <a:t>Each attractor: a subset of neurons that has elevated persistent activity. </a:t>
            </a:r>
          </a:p>
          <a:p>
            <a:pPr marL="1108075" lvl="1" indent="-533400" rtl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/>
              <a:t>Synaptic changes =&gt; Changes in attractor landscape =  changes in memory </a:t>
            </a:r>
          </a:p>
          <a:p>
            <a:pPr marL="1108075" lvl="1" indent="-533400" rtl="0">
              <a:spcBef>
                <a:spcPct val="20000"/>
              </a:spcBef>
              <a:buFont typeface="Wingdings" pitchFamily="2" charset="2"/>
              <a:buChar char="Ø"/>
            </a:pPr>
            <a:r>
              <a:rPr lang="en-US"/>
              <a:t>Convergence to an attractor = recall of item from memory</a:t>
            </a:r>
          </a:p>
          <a:p>
            <a:pPr marL="1108075" lvl="1" indent="-533400" rtl="0">
              <a:spcBef>
                <a:spcPct val="20000"/>
              </a:spcBef>
              <a:buFont typeface="Wingdings" pitchFamily="2" charset="2"/>
              <a:buChar char="Ø"/>
            </a:pPr>
            <a:endParaRPr lang="en-US"/>
          </a:p>
          <a:p>
            <a:pPr marL="609600" indent="-609600" rtl="0">
              <a:spcBef>
                <a:spcPct val="20000"/>
              </a:spcBef>
              <a:buFont typeface="Wingdings" pitchFamily="2" charset="2"/>
              <a:buChar char="Ø"/>
            </a:pPr>
            <a:endParaRPr lang="en-US" sz="2000"/>
          </a:p>
        </p:txBody>
      </p:sp>
      <p:pic>
        <p:nvPicPr>
          <p:cNvPr id="316421" name="Picture 5" descr="HKP-attractors 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10715" r="19804" b="6270"/>
          <a:stretch>
            <a:fillRect/>
          </a:stretch>
        </p:blipFill>
        <p:spPr bwMode="auto">
          <a:xfrm>
            <a:off x="5108575" y="4773613"/>
            <a:ext cx="4064000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7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34393</TotalTime>
  <Words>1263</Words>
  <Application>Microsoft Office PowerPoint</Application>
  <PresentationFormat>On-screen Show (4:3)</PresentationFormat>
  <Paragraphs>1537</Paragraphs>
  <Slides>87</Slides>
  <Notes>33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Free Recall</vt:lpstr>
      <vt:lpstr>PowerPoint Presentation</vt:lpstr>
      <vt:lpstr>Primacy and recency in free recall </vt:lpstr>
      <vt:lpstr>Search of associative memory (Raaijmakers &amp; Shifrin 1980)</vt:lpstr>
      <vt:lpstr> Neural network models of long-term memory (‘Hopfield model’)</vt:lpstr>
      <vt:lpstr>Associative memory model (Hopfield 1982)</vt:lpstr>
      <vt:lpstr>Associative memory model (Hopfield 1982)</vt:lpstr>
      <vt:lpstr>Associative memory model (Hopfield 1982)</vt:lpstr>
      <vt:lpstr>Associative memory model (Hopfield 1982)</vt:lpstr>
      <vt:lpstr>Hopfield model with sparse coding (Tsodyks, Feigelman 1988)</vt:lpstr>
      <vt:lpstr>Hopfield model with sparse coding (Tsodyks, Feigelman 1988)</vt:lpstr>
      <vt:lpstr>Cue-triggered retrieval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Retrieval from long-term memory – power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Random asymmetric matrix of similarities:  exact solution of the model</vt:lpstr>
      <vt:lpstr>1. Random asymmetric matrix of similarities:  exact solution of the model</vt:lpstr>
      <vt:lpstr>1. Random asymmetric matrix of similarities:  exact solution of the model</vt:lpstr>
      <vt:lpstr>1. Random asymmetric matrix of similarities:  exact solution of the model</vt:lpstr>
      <vt:lpstr>Power law scaling</vt:lpstr>
      <vt:lpstr>Power law retrieval capacity</vt:lpstr>
      <vt:lpstr>Power law retrieval capacity</vt:lpstr>
      <vt:lpstr>Normalized probability distribution</vt:lpstr>
      <vt:lpstr>Normalized probability distribution</vt:lpstr>
      <vt:lpstr>PowerPoint Presentation</vt:lpstr>
      <vt:lpstr>Retrieval capacity: longer lists</vt:lpstr>
      <vt:lpstr>Retrieval capacity: longer lists</vt:lpstr>
      <vt:lpstr>Retrieval capacity: longer lists</vt:lpstr>
      <vt:lpstr>Conclusions from the simplified model</vt:lpstr>
      <vt:lpstr>PowerPoint Presentation</vt:lpstr>
      <vt:lpstr>PowerPoint Presentation</vt:lpstr>
      <vt:lpstr>2. Similarities as overlaps between neuronal  representation: effect of modified dynamics</vt:lpstr>
      <vt:lpstr>PowerPoint Presentation</vt:lpstr>
      <vt:lpstr>PowerPoint Presentation</vt:lpstr>
      <vt:lpstr>PowerPoint Presentation</vt:lpstr>
      <vt:lpstr>PowerPoint Presentation</vt:lpstr>
      <vt:lpstr>Retrieval capacity: power law scaling</vt:lpstr>
      <vt:lpstr>Retrieval capacity: power law scaling</vt:lpstr>
      <vt:lpstr>Retrieval capacity: power law scaling</vt:lpstr>
      <vt:lpstr>Retrieval capacity: power law scaling</vt:lpstr>
      <vt:lpstr>PowerPoint Presentation</vt:lpstr>
      <vt:lpstr>PowerPoint Presentation</vt:lpstr>
      <vt:lpstr>PowerPoint Presentation</vt:lpstr>
      <vt:lpstr>PowerPoint Presentation</vt:lpstr>
      <vt:lpstr>‘Easy’ vs ‘difficult’ words</vt:lpstr>
      <vt:lpstr>‘Easy’ vs ‘difficult’ words</vt:lpstr>
      <vt:lpstr>More subtle recall statistics</vt:lpstr>
      <vt:lpstr>More subtle recall statistics</vt:lpstr>
      <vt:lpstr>PowerPoint Presentation</vt:lpstr>
      <vt:lpstr>Free recall data set</vt:lpstr>
      <vt:lpstr>Distribution of recall performance across trials  </vt:lpstr>
      <vt:lpstr>Distribution of recall performance:  data vs model</vt:lpstr>
      <vt:lpstr>Distribution of recall performance:  data vs model</vt:lpstr>
      <vt:lpstr>Distribution of recall probabilities over a pool of  ~1500 words</vt:lpstr>
      <vt:lpstr>Easy vs difficult words</vt:lpstr>
      <vt:lpstr>Recall probability and recall position of the word</vt:lpstr>
      <vt:lpstr>Recall statistics: data vs model</vt:lpstr>
      <vt:lpstr>Towards the model of free recall</vt:lpstr>
      <vt:lpstr>Primacy and recency in free recall </vt:lpstr>
      <vt:lpstr>Primacy and recency in free recall </vt:lpstr>
      <vt:lpstr>Contiguity</vt:lpstr>
      <vt:lpstr>Time course of recall</vt:lpstr>
      <vt:lpstr>Building the model</vt:lpstr>
      <vt:lpstr>PowerPoint Presentation</vt:lpstr>
      <vt:lpstr>PowerPoint Presentation</vt:lpstr>
      <vt:lpstr>PowerPoint Presentation</vt:lpstr>
      <vt:lpstr>PowerPoint Presentation</vt:lpstr>
      <vt:lpstr>Stochastic retrieval</vt:lpstr>
      <vt:lpstr>Free recall model</vt:lpstr>
      <vt:lpstr>Free recall extended model</vt:lpstr>
      <vt:lpstr>Fitting the model to the data</vt:lpstr>
      <vt:lpstr>Future Directions</vt:lpstr>
    </vt:vector>
  </TitlesOfParts>
  <Company>weizmann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</dc:creator>
  <cp:lastModifiedBy>Michael</cp:lastModifiedBy>
  <cp:revision>707</cp:revision>
  <dcterms:created xsi:type="dcterms:W3CDTF">2003-07-08T12:29:30Z</dcterms:created>
  <dcterms:modified xsi:type="dcterms:W3CDTF">2016-07-04T06:04:25Z</dcterms:modified>
</cp:coreProperties>
</file>